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71" r:id="rId1"/>
    <p:sldMasterId id="2147483657" r:id="rId2"/>
    <p:sldMasterId id="2147483833" r:id="rId3"/>
  </p:sldMasterIdLst>
  <p:notesMasterIdLst>
    <p:notesMasterId r:id="rId24"/>
  </p:notesMasterIdLst>
  <p:handoutMasterIdLst>
    <p:handoutMasterId r:id="rId25"/>
  </p:handoutMasterIdLst>
  <p:sldIdLst>
    <p:sldId id="1171" r:id="rId4"/>
    <p:sldId id="1172" r:id="rId5"/>
    <p:sldId id="1173" r:id="rId6"/>
    <p:sldId id="1175" r:id="rId7"/>
    <p:sldId id="1176" r:id="rId8"/>
    <p:sldId id="1181" r:id="rId9"/>
    <p:sldId id="1182" r:id="rId10"/>
    <p:sldId id="1187" r:id="rId11"/>
    <p:sldId id="1177" r:id="rId12"/>
    <p:sldId id="1193" r:id="rId13"/>
    <p:sldId id="1188" r:id="rId14"/>
    <p:sldId id="1183" r:id="rId15"/>
    <p:sldId id="1189" r:id="rId16"/>
    <p:sldId id="1190" r:id="rId17"/>
    <p:sldId id="1191" r:id="rId18"/>
    <p:sldId id="1184" r:id="rId19"/>
    <p:sldId id="1186" r:id="rId20"/>
    <p:sldId id="1192" r:id="rId21"/>
    <p:sldId id="1174" r:id="rId22"/>
    <p:sldId id="1180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Начало" id="{2188042B-9BB4-2C42-831C-2E3190F33DF2}">
          <p14:sldIdLst>
            <p14:sldId id="1171"/>
            <p14:sldId id="1172"/>
            <p14:sldId id="1173"/>
            <p14:sldId id="1175"/>
          </p14:sldIdLst>
        </p14:section>
        <p14:section name="Исследование приложений-конкурентов" id="{143F3F60-E92F-7044-9268-E8347BBC8A10}">
          <p14:sldIdLst>
            <p14:sldId id="1176"/>
            <p14:sldId id="1181"/>
            <p14:sldId id="1182"/>
            <p14:sldId id="1187"/>
          </p14:sldIdLst>
        </p14:section>
        <p14:section name="Дизайн и прототипирование" id="{FEDEB2F7-23F5-B148-8D7B-996713E9CA8F}">
          <p14:sldIdLst>
            <p14:sldId id="1177"/>
            <p14:sldId id="1193"/>
            <p14:sldId id="1188"/>
            <p14:sldId id="1183"/>
            <p14:sldId id="1189"/>
            <p14:sldId id="1190"/>
            <p14:sldId id="1191"/>
          </p14:sldIdLst>
        </p14:section>
        <p14:section name="Написание программного кода приложения" id="{303247A8-B33F-B346-8200-CA67260E06C5}">
          <p14:sldIdLst>
            <p14:sldId id="1184"/>
            <p14:sldId id="1186"/>
            <p14:sldId id="1192"/>
          </p14:sldIdLst>
        </p14:section>
        <p14:section name="Конец" id="{5ED747A7-6031-7046-8D2C-C766C1A732DE}">
          <p14:sldIdLst>
            <p14:sldId id="1174"/>
            <p14:sldId id="118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лексей Малышев" initials="АМ" lastIdx="8" clrIdx="0">
    <p:extLst>
      <p:ext uri="{19B8F6BF-5375-455C-9EA6-DF929625EA0E}">
        <p15:presenceInfo xmlns:p15="http://schemas.microsoft.com/office/powerpoint/2012/main" userId="8ae9c15f625b32bb" providerId="Windows Live"/>
      </p:ext>
    </p:extLst>
  </p:cmAuthor>
  <p:cmAuthor id="2" name="OCTS" initials="O" lastIdx="1" clrIdx="1">
    <p:extLst>
      <p:ext uri="{19B8F6BF-5375-455C-9EA6-DF929625EA0E}">
        <p15:presenceInfo xmlns:p15="http://schemas.microsoft.com/office/powerpoint/2012/main" userId="OCTS" providerId="None"/>
      </p:ext>
    </p:extLst>
  </p:cmAuthor>
  <p:cmAuthor id="3" name="Kostylev Andrey" initials="KA" lastIdx="1" clrIdx="2">
    <p:extLst>
      <p:ext uri="{19B8F6BF-5375-455C-9EA6-DF929625EA0E}">
        <p15:presenceInfo xmlns:p15="http://schemas.microsoft.com/office/powerpoint/2012/main" userId="146efb04217a1102" providerId="Windows Live"/>
      </p:ext>
    </p:extLst>
  </p:cmAuthor>
  <p:cmAuthor id="4" name="Elizaveta Kostyleva" initials="EK" lastIdx="1" clrIdx="3">
    <p:extLst>
      <p:ext uri="{19B8F6BF-5375-455C-9EA6-DF929625EA0E}">
        <p15:presenceInfo xmlns:p15="http://schemas.microsoft.com/office/powerpoint/2012/main" userId="S::ekostyleva@lifevantage.com::e5a115f0-bdb1-48b8-969c-0a472e870de3" providerId="AD"/>
      </p:ext>
    </p:extLst>
  </p:cmAuthor>
  <p:cmAuthor id="5" name="ОЦТС" initials="О" lastIdx="2" clrIdx="4">
    <p:extLst>
      <p:ext uri="{19B8F6BF-5375-455C-9EA6-DF929625EA0E}">
        <p15:presenceInfo xmlns:p15="http://schemas.microsoft.com/office/powerpoint/2012/main" userId="ОЦТС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AA"/>
    <a:srgbClr val="9D9D9D"/>
    <a:srgbClr val="FEFEFE"/>
    <a:srgbClr val="BFBFB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Светлый стиль 3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39" autoAdjust="0"/>
    <p:restoredTop sz="90520" autoAdjust="0"/>
  </p:normalViewPr>
  <p:slideViewPr>
    <p:cSldViewPr snapToGrid="0" snapToObjects="1">
      <p:cViewPr>
        <p:scale>
          <a:sx n="101" d="100"/>
          <a:sy n="101" d="100"/>
        </p:scale>
        <p:origin x="1776" y="5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66" d="100"/>
        <a:sy n="66" d="100"/>
      </p:scale>
      <p:origin x="0" y="-7146"/>
    </p:cViewPr>
  </p:sorterViewPr>
  <p:notesViewPr>
    <p:cSldViewPr snapToGrid="0" snapToObjects="1">
      <p:cViewPr varScale="1">
        <p:scale>
          <a:sx n="85" d="100"/>
          <a:sy n="85" d="100"/>
        </p:scale>
        <p:origin x="380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A78F288-5E3C-4F81-AD43-7789565D295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2D620-2592-455C-9AF4-8E2D0C2F79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FFCE6C-E7E6-4C35-A8B5-8F9784AA6873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5628E3-CFC5-471A-B6A2-9F949B2E81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586937-338C-4D39-8822-B1F000CF62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E77762-F59A-4FB1-90F9-50BE76F03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5588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D46D5B-6567-794D-8CBA-5CCA973D6774}" type="datetimeFigureOut">
              <a:t>12/13/24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EDE2F8-02D4-C448-B364-7246A6689E7F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7934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ая стран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76EB76-0898-4F71-9685-0F9BE4E1F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CD38B1-ACC6-416C-AF72-6F91347F95C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568243"/>
            <a:ext cx="6330950" cy="841155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3pPr marL="914400" indent="0">
              <a:buNone/>
              <a:defRPr/>
            </a:lvl3pPr>
          </a:lstStyle>
          <a:p>
            <a:pPr lvl="0"/>
            <a:r>
              <a:rPr lang="ru-RU" dirty="0"/>
              <a:t>Имя Фамилия 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F0C140D7-ACA5-419A-846F-D1888293EF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52598" y="5993952"/>
            <a:ext cx="3488540" cy="387798"/>
          </a:xfrm>
        </p:spPr>
        <p:txBody>
          <a:bodyPr/>
          <a:lstStyle>
            <a:lvl2pPr>
              <a:defRPr/>
            </a:lvl2pPr>
            <a:lvl3pPr marL="914400" indent="0">
              <a:buNone/>
              <a:defRPr/>
            </a:lvl3pPr>
          </a:lstStyle>
          <a:p>
            <a:pPr lvl="1"/>
            <a:r>
              <a:rPr lang="ru-RU" dirty="0"/>
              <a:t>Дата</a:t>
            </a:r>
          </a:p>
        </p:txBody>
      </p:sp>
    </p:spTree>
    <p:extLst>
      <p:ext uri="{BB962C8B-B14F-4D97-AF65-F5344CB8AC3E}">
        <p14:creationId xmlns:p14="http://schemas.microsoft.com/office/powerpoint/2010/main" val="2891415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3309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- один бл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D7347E-D0C8-4C5C-B7FE-A4CCFC0D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4CF1BEE-FB60-4C41-A4CB-1FA10956AD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341438"/>
            <a:ext cx="7489825" cy="5040312"/>
          </a:xfrm>
        </p:spPr>
        <p:txBody>
          <a:bodyPr numCol="1" spcCol="720000"/>
          <a:lstStyle>
            <a:lvl1pPr>
              <a:spcAft>
                <a:spcPts val="1200"/>
              </a:spcAft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155870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65" userDrawn="1">
          <p15:clr>
            <a:srgbClr val="9FCC3B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- два бло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D7347E-D0C8-4C5C-B7FE-A4CCFC0D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4CF1BEE-FB60-4C41-A4CB-1FA10956AD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341438"/>
            <a:ext cx="5184775" cy="5040312"/>
          </a:xfrm>
        </p:spPr>
        <p:txBody>
          <a:bodyPr numCol="1" spcCol="720000"/>
          <a:lstStyle>
            <a:lvl1pPr>
              <a:spcAft>
                <a:spcPts val="1200"/>
              </a:spcAft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id="{C75DE5C1-456E-4D90-87F0-D35E9FD23C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56364" y="1341437"/>
            <a:ext cx="5184775" cy="5040312"/>
          </a:xfrm>
        </p:spPr>
        <p:txBody>
          <a:bodyPr numCol="1" spcCol="720000"/>
          <a:lstStyle>
            <a:lvl1pPr>
              <a:spcAft>
                <a:spcPts val="1200"/>
              </a:spcAft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96248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- две колонки в одном блок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D7347E-D0C8-4C5C-B7FE-A4CCFC0D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4CF1BEE-FB60-4C41-A4CB-1FA10956AD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341438"/>
            <a:ext cx="11090275" cy="5040312"/>
          </a:xfrm>
        </p:spPr>
        <p:txBody>
          <a:bodyPr numCol="2" spcCol="720000"/>
          <a:lstStyle>
            <a:lvl1pPr>
              <a:spcAft>
                <a:spcPts val="1200"/>
              </a:spcAft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97472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D7347E-D0C8-4C5C-B7FE-A4CCFC0D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71735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вершение презентации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C8354B0-5DDB-49B4-A187-3CEDA1E200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26875" y="5605171"/>
            <a:ext cx="1014262" cy="314912"/>
          </a:xfrm>
          <a:prstGeom prst="rect">
            <a:avLst/>
          </a:prstGeom>
        </p:spPr>
      </p:pic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188270A5-5B56-4CCE-84C6-4D75D2450723}"/>
              </a:ext>
            </a:extLst>
          </p:cNvPr>
          <p:cNvCxnSpPr>
            <a:cxnSpLocks/>
          </p:cNvCxnSpPr>
          <p:nvPr userDrawn="1"/>
        </p:nvCxnSpPr>
        <p:spPr>
          <a:xfrm>
            <a:off x="550863" y="6010277"/>
            <a:ext cx="11090275" cy="0"/>
          </a:xfrm>
          <a:prstGeom prst="line">
            <a:avLst/>
          </a:prstGeom>
          <a:ln w="15875">
            <a:gradFill>
              <a:gsLst>
                <a:gs pos="0">
                  <a:schemeClr val="accent1"/>
                </a:gs>
                <a:gs pos="54000">
                  <a:schemeClr val="accent3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2AFB8C0-5C8E-4D3D-ADF9-00059CE618CF}"/>
              </a:ext>
            </a:extLst>
          </p:cNvPr>
          <p:cNvSpPr txBox="1"/>
          <p:nvPr userDrawn="1"/>
        </p:nvSpPr>
        <p:spPr>
          <a:xfrm>
            <a:off x="9541404" y="6179006"/>
            <a:ext cx="20997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chemeClr val="tx2"/>
                </a:solidFill>
              </a:rPr>
              <a:t>https://guap.ru</a:t>
            </a:r>
            <a:endParaRPr lang="ru-RU" sz="1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77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вершение презентации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C8354B0-5DDB-49B4-A187-3CEDA1E200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41843" y="5605171"/>
            <a:ext cx="1014262" cy="314912"/>
          </a:xfrm>
          <a:prstGeom prst="rect">
            <a:avLst/>
          </a:prstGeom>
        </p:spPr>
      </p:pic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188270A5-5B56-4CCE-84C6-4D75D2450723}"/>
              </a:ext>
            </a:extLst>
          </p:cNvPr>
          <p:cNvCxnSpPr>
            <a:cxnSpLocks/>
          </p:cNvCxnSpPr>
          <p:nvPr userDrawn="1"/>
        </p:nvCxnSpPr>
        <p:spPr>
          <a:xfrm>
            <a:off x="550863" y="6010277"/>
            <a:ext cx="10205243" cy="0"/>
          </a:xfrm>
          <a:prstGeom prst="line">
            <a:avLst/>
          </a:prstGeom>
          <a:ln w="15875">
            <a:gradFill>
              <a:gsLst>
                <a:gs pos="0">
                  <a:schemeClr val="accent1"/>
                </a:gs>
                <a:gs pos="54000">
                  <a:schemeClr val="accent3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E00DBC-5DC3-4A2C-A94D-350C2F82CC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5385"/>
          <a:stretch/>
        </p:blipFill>
        <p:spPr>
          <a:xfrm>
            <a:off x="10776480" y="5500691"/>
            <a:ext cx="864658" cy="91387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C432CA-A470-414A-9A8F-5EF0FAB4F9C9}"/>
              </a:ext>
            </a:extLst>
          </p:cNvPr>
          <p:cNvSpPr txBox="1"/>
          <p:nvPr userDrawn="1"/>
        </p:nvSpPr>
        <p:spPr>
          <a:xfrm>
            <a:off x="8676746" y="6179006"/>
            <a:ext cx="20997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>
                <a:solidFill>
                  <a:schemeClr val="tx2"/>
                </a:solidFill>
              </a:rPr>
              <a:t>https://guap.ru</a:t>
            </a:r>
            <a:endParaRPr lang="ru-RU" sz="1400" b="1" dirty="0">
              <a:solidFill>
                <a:schemeClr val="tx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A6AFA2-D81A-4798-AEC0-3F4A7A8C22AC}"/>
              </a:ext>
            </a:extLst>
          </p:cNvPr>
          <p:cNvSpPr txBox="1"/>
          <p:nvPr userDrawn="1"/>
        </p:nvSpPr>
        <p:spPr>
          <a:xfrm>
            <a:off x="571238" y="6179006"/>
            <a:ext cx="320506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dirty="0">
                <a:solidFill>
                  <a:schemeClr val="bg1">
                    <a:lumMod val="50000"/>
                  </a:schemeClr>
                </a:solidFill>
              </a:rPr>
              <a:t>© </a:t>
            </a:r>
            <a:r>
              <a:rPr lang="ru-RU" sz="1100" b="0" dirty="0">
                <a:solidFill>
                  <a:schemeClr val="bg1">
                    <a:lumMod val="50000"/>
                  </a:schemeClr>
                </a:solidFill>
              </a:rPr>
              <a:t>ГУАП, 2023</a:t>
            </a:r>
            <a:endParaRPr lang="ru-RU" sz="1400" b="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0039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вершение презентации 3 - для выступлени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FFF08F3-1FC8-4409-A953-82A3AF7771C7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 l="-7937" t="-5796" r="-5797" b="-79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1200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C8354B0-5DDB-49B4-A187-3CEDA1E200D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89994" y="1141883"/>
            <a:ext cx="2254761" cy="70006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E00DBC-5DC3-4A2C-A94D-350C2F82CC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r="5385"/>
          <a:stretch/>
        </p:blipFill>
        <p:spPr>
          <a:xfrm>
            <a:off x="10363289" y="949059"/>
            <a:ext cx="1303250" cy="13774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C432CA-A470-414A-9A8F-5EF0FAB4F9C9}"/>
              </a:ext>
            </a:extLst>
          </p:cNvPr>
          <p:cNvSpPr txBox="1"/>
          <p:nvPr userDrawn="1"/>
        </p:nvSpPr>
        <p:spPr>
          <a:xfrm>
            <a:off x="8147402" y="1734228"/>
            <a:ext cx="2099734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marR="0" lvl="1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https://guap.ru</a:t>
            </a:r>
            <a:endParaRPr lang="ru-RU" sz="15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50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вершение презентации 4 - с контакт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FFF08F3-1FC8-4409-A953-82A3AF7771C7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 l="-7937" t="-5796" r="-5797" b="-79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1200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C8354B0-5DDB-49B4-A187-3CEDA1E200D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89994" y="1141883"/>
            <a:ext cx="2254761" cy="70006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E00DBC-5DC3-4A2C-A94D-350C2F82CC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r="5385"/>
          <a:stretch/>
        </p:blipFill>
        <p:spPr>
          <a:xfrm>
            <a:off x="10363289" y="949059"/>
            <a:ext cx="1303250" cy="13774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C432CA-A470-414A-9A8F-5EF0FAB4F9C9}"/>
              </a:ext>
            </a:extLst>
          </p:cNvPr>
          <p:cNvSpPr txBox="1"/>
          <p:nvPr userDrawn="1"/>
        </p:nvSpPr>
        <p:spPr>
          <a:xfrm>
            <a:off x="8147402" y="1734228"/>
            <a:ext cx="2099734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marR="0" lvl="1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https://guap.ru</a:t>
            </a:r>
            <a:endParaRPr lang="ru-RU" sz="15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3FAF823-6E65-4BE2-B22A-CEAA3977E7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56363" y="3275544"/>
            <a:ext cx="5184775" cy="1997341"/>
          </a:xfrm>
        </p:spPr>
        <p:txBody>
          <a:bodyPr anchor="ctr" anchorCtr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/>
              <a:t>Контакты</a:t>
            </a:r>
          </a:p>
        </p:txBody>
      </p:sp>
    </p:spTree>
    <p:extLst>
      <p:ext uri="{BB962C8B-B14F-4D97-AF65-F5344CB8AC3E}">
        <p14:creationId xmlns:p14="http://schemas.microsoft.com/office/powerpoint/2010/main" val="400157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Relationship Id="rId9" Type="http://schemas.openxmlformats.org/officeDocument/2006/relationships/image" Target="../media/image5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A26B8BC-9AE2-41D8-8A90-8D1C0A2A554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 l="-7937" t="-5796" r="-5797" b="-79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12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5009951-9659-4924-B8D1-D9994BE1E4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r="56155"/>
          <a:stretch/>
        </p:blipFill>
        <p:spPr>
          <a:xfrm>
            <a:off x="550865" y="304376"/>
            <a:ext cx="2827336" cy="109537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39E3CC-EBAD-4C68-8215-E3D1E3388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2509678"/>
            <a:ext cx="8051638" cy="1325563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20187D-590C-4FB1-A787-08B69F583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4568243"/>
            <a:ext cx="6234948" cy="100478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Дата</a:t>
            </a:r>
          </a:p>
        </p:txBody>
      </p:sp>
    </p:spTree>
    <p:extLst>
      <p:ext uri="{BB962C8B-B14F-4D97-AF65-F5344CB8AC3E}">
        <p14:creationId xmlns:p14="http://schemas.microsoft.com/office/powerpoint/2010/main" val="1624853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r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32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47" userDrawn="1">
          <p15:clr>
            <a:srgbClr val="F26B43"/>
          </p15:clr>
        </p15:guide>
        <p15:guide id="2" pos="7333" userDrawn="1">
          <p15:clr>
            <a:srgbClr val="F26B43"/>
          </p15:clr>
        </p15:guide>
        <p15:guide id="3" orient="horz" pos="402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EFB9A11F-72FA-0A44-9653-48C9EECB7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07976"/>
            <a:ext cx="9608330" cy="3323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ru-RU" dirty="0"/>
              <a:t>Заголовок слайда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23DE3AE-88ED-4D7E-9545-2150C37B908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26875" y="407976"/>
            <a:ext cx="1014262" cy="314912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95CF6A84-AC35-45BE-AA65-F59DCCC45A75}"/>
              </a:ext>
            </a:extLst>
          </p:cNvPr>
          <p:cNvCxnSpPr>
            <a:cxnSpLocks/>
          </p:cNvCxnSpPr>
          <p:nvPr userDrawn="1"/>
        </p:nvCxnSpPr>
        <p:spPr>
          <a:xfrm>
            <a:off x="550863" y="968502"/>
            <a:ext cx="11090275" cy="0"/>
          </a:xfrm>
          <a:prstGeom prst="line">
            <a:avLst/>
          </a:prstGeom>
          <a:ln w="15875">
            <a:gradFill>
              <a:gsLst>
                <a:gs pos="0">
                  <a:schemeClr val="accent1"/>
                </a:gs>
                <a:gs pos="54000">
                  <a:schemeClr val="accent3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Текст 2">
            <a:extLst>
              <a:ext uri="{FF2B5EF4-FFF2-40B4-BE49-F238E27FC236}">
                <a16:creationId xmlns:a16="http://schemas.microsoft.com/office/drawing/2014/main" id="{3B768B2F-9C22-468C-B230-607F8CFF7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2" y="1341437"/>
            <a:ext cx="10515600" cy="420166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ru-RU" dirty="0"/>
              <a:t>Подзаголовок</a:t>
            </a:r>
          </a:p>
          <a:p>
            <a:pPr lvl="1"/>
            <a:r>
              <a:rPr lang="ru-RU" dirty="0"/>
              <a:t>Заголовок таблицы</a:t>
            </a:r>
          </a:p>
          <a:p>
            <a:pPr lvl="2"/>
            <a:r>
              <a:rPr lang="ru-RU" dirty="0"/>
              <a:t>Подпись рисунка</a:t>
            </a:r>
          </a:p>
          <a:p>
            <a:pPr lvl="3"/>
            <a:r>
              <a:rPr lang="ru-RU" dirty="0"/>
              <a:t>Текст</a:t>
            </a:r>
          </a:p>
          <a:p>
            <a:pPr lvl="4"/>
            <a:r>
              <a:rPr lang="ru-RU" dirty="0"/>
              <a:t>Выделенный текст</a:t>
            </a:r>
          </a:p>
          <a:p>
            <a:pPr lvl="5"/>
            <a:r>
              <a:rPr lang="ru-RU" dirty="0"/>
              <a:t>Маркеры</a:t>
            </a:r>
          </a:p>
          <a:p>
            <a:pPr lvl="6"/>
            <a:r>
              <a:rPr lang="ru-RU" dirty="0"/>
              <a:t>Нумерация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44A2A7-9511-4B2D-A046-C71363808B05}"/>
              </a:ext>
            </a:extLst>
          </p:cNvPr>
          <p:cNvSpPr txBox="1"/>
          <p:nvPr userDrawn="1"/>
        </p:nvSpPr>
        <p:spPr>
          <a:xfrm>
            <a:off x="9212262" y="6513813"/>
            <a:ext cx="242887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61FCC40-BD7D-499B-BF07-C5DEC022620E}" type="slidenum">
              <a:rPr lang="ru-RU" sz="1200" kern="120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ru-RU" sz="1200" kern="1200" dirty="0">
              <a:solidFill>
                <a:schemeClr val="tx2">
                  <a:lumMod val="9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4128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1" r:id="rId2"/>
    <p:sldLayoutId id="2147483759" r:id="rId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2000" kern="1200">
          <a:solidFill>
            <a:schemeClr val="tx2">
              <a:lumMod val="90000"/>
              <a:lumOff val="10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800" b="1" kern="1200">
          <a:solidFill>
            <a:schemeClr val="accent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1">
            <a:lumMod val="50000"/>
          </a:schemeClr>
        </a:buClr>
        <a:buSzPct val="120000"/>
        <a:buFont typeface="Wingdings" panose="05000000000000000000" pitchFamily="2" charset="2"/>
        <a:buNone/>
        <a:defRPr sz="14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1">
            <a:lumMod val="50000"/>
          </a:schemeClr>
        </a:buClr>
        <a:buFont typeface="+mj-lt"/>
        <a:buNone/>
        <a:tabLst>
          <a:tab pos="269875" algn="l"/>
        </a:tabLst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Wingdings" panose="05000000000000000000" pitchFamily="2" charset="2"/>
        <a:buNone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85750" indent="-28575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2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71463" indent="-271463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+mj-lt"/>
        <a:buAutoNum type="arabi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45" userDrawn="1">
          <p15:clr>
            <a:srgbClr val="F26B43"/>
          </p15:clr>
        </p15:guide>
        <p15:guide id="2" pos="347">
          <p15:clr>
            <a:srgbClr val="F26B43"/>
          </p15:clr>
        </p15:guide>
        <p15:guide id="3" orient="horz" pos="4020">
          <p15:clr>
            <a:srgbClr val="F26B43"/>
          </p15:clr>
        </p15:guide>
        <p15:guide id="4" pos="7333">
          <p15:clr>
            <a:srgbClr val="F26B43"/>
          </p15:clr>
        </p15:guide>
        <p15:guide id="5" pos="3613" userDrawn="1">
          <p15:clr>
            <a:srgbClr val="F26B43"/>
          </p15:clr>
        </p15:guide>
        <p15:guide id="6" pos="4067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EFB9A11F-72FA-0A44-9653-48C9EECB7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07976"/>
            <a:ext cx="9608330" cy="33239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ru-RU" dirty="0"/>
              <a:t>Заголовок слайда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23DE3AE-88ED-4D7E-9545-2150C37B908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626875" y="407976"/>
            <a:ext cx="1014262" cy="314912"/>
          </a:xfrm>
          <a:prstGeom prst="rect">
            <a:avLst/>
          </a:prstGeom>
        </p:spPr>
      </p:pic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95CF6A84-AC35-45BE-AA65-F59DCCC45A75}"/>
              </a:ext>
            </a:extLst>
          </p:cNvPr>
          <p:cNvCxnSpPr>
            <a:cxnSpLocks/>
          </p:cNvCxnSpPr>
          <p:nvPr userDrawn="1"/>
        </p:nvCxnSpPr>
        <p:spPr>
          <a:xfrm>
            <a:off x="550863" y="968502"/>
            <a:ext cx="11090275" cy="0"/>
          </a:xfrm>
          <a:prstGeom prst="line">
            <a:avLst/>
          </a:prstGeom>
          <a:ln w="15875">
            <a:gradFill>
              <a:gsLst>
                <a:gs pos="0">
                  <a:schemeClr val="accent1"/>
                </a:gs>
                <a:gs pos="54000">
                  <a:schemeClr val="accent3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Текст 2">
            <a:extLst>
              <a:ext uri="{FF2B5EF4-FFF2-40B4-BE49-F238E27FC236}">
                <a16:creationId xmlns:a16="http://schemas.microsoft.com/office/drawing/2014/main" id="{3B768B2F-9C22-468C-B230-607F8CFF7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2" y="1341437"/>
            <a:ext cx="10515600" cy="420166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ru-RU" dirty="0"/>
              <a:t>Подзаголовок</a:t>
            </a:r>
          </a:p>
          <a:p>
            <a:pPr lvl="1"/>
            <a:r>
              <a:rPr lang="ru-RU" dirty="0"/>
              <a:t>Заголовок таблицы</a:t>
            </a:r>
          </a:p>
          <a:p>
            <a:pPr lvl="2"/>
            <a:r>
              <a:rPr lang="ru-RU" dirty="0"/>
              <a:t>Подпись рисунка</a:t>
            </a:r>
          </a:p>
          <a:p>
            <a:pPr lvl="3"/>
            <a:r>
              <a:rPr lang="ru-RU" dirty="0"/>
              <a:t>Текст</a:t>
            </a:r>
          </a:p>
          <a:p>
            <a:pPr lvl="4"/>
            <a:r>
              <a:rPr lang="ru-RU" dirty="0"/>
              <a:t>Выделенный текст</a:t>
            </a:r>
          </a:p>
          <a:p>
            <a:pPr lvl="5"/>
            <a:r>
              <a:rPr lang="ru-RU" dirty="0"/>
              <a:t>Маркеры</a:t>
            </a:r>
          </a:p>
          <a:p>
            <a:pPr lvl="6"/>
            <a:r>
              <a:rPr lang="ru-RU" dirty="0"/>
              <a:t>Нумерация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14C9C7-3F3B-4FAE-B19C-B28F0A67B7F7}"/>
              </a:ext>
            </a:extLst>
          </p:cNvPr>
          <p:cNvSpPr txBox="1"/>
          <p:nvPr userDrawn="1"/>
        </p:nvSpPr>
        <p:spPr>
          <a:xfrm>
            <a:off x="9212262" y="6513813"/>
            <a:ext cx="242887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fld id="{261FCC40-BD7D-499B-BF07-C5DEC022620E}" type="slidenum">
              <a:rPr lang="ru-RU" sz="1200" kern="120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ru-RU" sz="1200" kern="1200" dirty="0">
              <a:solidFill>
                <a:schemeClr val="tx2">
                  <a:lumMod val="9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6249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6" r:id="rId2"/>
    <p:sldLayoutId id="2147483847" r:id="rId3"/>
    <p:sldLayoutId id="2147483849" r:id="rId4"/>
    <p:sldLayoutId id="2147483850" r:id="rId5"/>
    <p:sldLayoutId id="2147483843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2000" kern="1200">
          <a:solidFill>
            <a:schemeClr val="tx2">
              <a:lumMod val="90000"/>
              <a:lumOff val="10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800" b="1" kern="1200">
          <a:solidFill>
            <a:schemeClr val="accent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1">
            <a:lumMod val="50000"/>
          </a:schemeClr>
        </a:buClr>
        <a:buSzPct val="120000"/>
        <a:buFont typeface="Wingdings" panose="05000000000000000000" pitchFamily="2" charset="2"/>
        <a:buNone/>
        <a:defRPr sz="14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1">
            <a:lumMod val="50000"/>
          </a:schemeClr>
        </a:buClr>
        <a:buFont typeface="+mj-lt"/>
        <a:buNone/>
        <a:tabLst>
          <a:tab pos="269875" algn="l"/>
        </a:tabLst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Wingdings" panose="05000000000000000000" pitchFamily="2" charset="2"/>
        <a:buNone/>
        <a:defRPr sz="16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85750" indent="-28575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2"/>
        </a:buClr>
        <a:buFont typeface="Wingdings" panose="05000000000000000000" pitchFamily="2" charset="2"/>
        <a:buChar char="§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71463" indent="-271463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+mj-lt"/>
        <a:buAutoNum type="arabicPeriod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45" userDrawn="1">
          <p15:clr>
            <a:srgbClr val="F26B43"/>
          </p15:clr>
        </p15:guide>
        <p15:guide id="2" pos="347">
          <p15:clr>
            <a:srgbClr val="F26B43"/>
          </p15:clr>
        </p15:guide>
        <p15:guide id="3" orient="horz" pos="4020">
          <p15:clr>
            <a:srgbClr val="F26B43"/>
          </p15:clr>
        </p15:guide>
        <p15:guide id="4" pos="7333">
          <p15:clr>
            <a:srgbClr val="F26B43"/>
          </p15:clr>
        </p15:guide>
        <p15:guide id="5" pos="4067" userDrawn="1">
          <p15:clr>
            <a:srgbClr val="F26B43"/>
          </p15:clr>
        </p15:guide>
        <p15:guide id="6" pos="361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A5BC97-99E1-4827-A5AA-5E9EBED1B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2493201"/>
            <a:ext cx="6067650" cy="1151382"/>
          </a:xfrm>
        </p:spPr>
        <p:txBody>
          <a:bodyPr/>
          <a:lstStyle/>
          <a:p>
            <a:r>
              <a:rPr lang="ru-RU" dirty="0"/>
              <a:t>Финансовый Компас </a:t>
            </a:r>
            <a:r>
              <a:rPr lang="en-US" dirty="0"/>
              <a:t>— </a:t>
            </a:r>
            <a:r>
              <a:rPr lang="ru-RU" dirty="0"/>
              <a:t>мобильное веб-приложение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E11EB5A-5019-E623-35A7-FBFF0F8B28A1}"/>
              </a:ext>
            </a:extLst>
          </p:cNvPr>
          <p:cNvSpPr/>
          <p:nvPr/>
        </p:nvSpPr>
        <p:spPr>
          <a:xfrm>
            <a:off x="5148945" y="5876733"/>
            <a:ext cx="1894112" cy="65141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C26AC53-244B-4289-B3B5-D31C1BFD52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14399" y="5958778"/>
            <a:ext cx="3963202" cy="689289"/>
          </a:xfrm>
        </p:spPr>
        <p:txBody>
          <a:bodyPr>
            <a:normAutofit/>
          </a:bodyPr>
          <a:lstStyle/>
          <a:p>
            <a:pPr lvl="1" algn="ctr"/>
            <a:r>
              <a:rPr lang="ru-RU" sz="1600" dirty="0">
                <a:solidFill>
                  <a:schemeClr val="bg1">
                    <a:lumMod val="50000"/>
                  </a:schemeClr>
                </a:solidFill>
              </a:rPr>
              <a:t>Санкт-Петербург</a:t>
            </a:r>
          </a:p>
          <a:p>
            <a:pPr lvl="1" algn="ctr"/>
            <a:r>
              <a:rPr lang="ru-RU" sz="1600" dirty="0">
                <a:solidFill>
                  <a:schemeClr val="bg1">
                    <a:lumMod val="50000"/>
                  </a:schemeClr>
                </a:solidFill>
              </a:rPr>
              <a:t>2024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769069-929B-152C-91FB-5ED421573F1D}"/>
              </a:ext>
            </a:extLst>
          </p:cNvPr>
          <p:cNvGrpSpPr/>
          <p:nvPr/>
        </p:nvGrpSpPr>
        <p:grpSpPr>
          <a:xfrm>
            <a:off x="1361273" y="4042536"/>
            <a:ext cx="2180266" cy="2159906"/>
            <a:chOff x="7612999" y="1761434"/>
            <a:chExt cx="2838331" cy="2811826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660ADC51-8838-C586-4EB7-B13B64942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811782" y="1933712"/>
              <a:ext cx="2639548" cy="263954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921B50C5-9E9C-22DF-39D2-86B4E5F817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612999" y="1761434"/>
              <a:ext cx="2639548" cy="2639548"/>
            </a:xfrm>
            <a:prstGeom prst="rect">
              <a:avLst/>
            </a:prstGeom>
          </p:spPr>
        </p:pic>
      </p:grp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9F3F2AB-5A42-2AB7-9A2E-9E0137FE6BBE}"/>
              </a:ext>
            </a:extLst>
          </p:cNvPr>
          <p:cNvSpPr/>
          <p:nvPr/>
        </p:nvSpPr>
        <p:spPr>
          <a:xfrm>
            <a:off x="7724550" y="3918856"/>
            <a:ext cx="4140880" cy="177360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id="{DADCF7EF-2D1B-49F2-2ED5-8A3BF56A9AE1}"/>
              </a:ext>
            </a:extLst>
          </p:cNvPr>
          <p:cNvSpPr txBox="1">
            <a:spLocks/>
          </p:cNvSpPr>
          <p:nvPr/>
        </p:nvSpPr>
        <p:spPr>
          <a:xfrm>
            <a:off x="7500256" y="4103126"/>
            <a:ext cx="4140881" cy="1589336"/>
          </a:xfrm>
          <a:prstGeom prst="rect">
            <a:avLst/>
          </a:prstGeom>
        </p:spPr>
        <p:txBody>
          <a:bodyPr vert="horz" lIns="0" tIns="0" rIns="0" bIns="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dirty="0"/>
              <a:t>Выполнили студенты гр. 4326:</a:t>
            </a:r>
          </a:p>
          <a:p>
            <a:pPr marL="285750" indent="-285750" algn="r">
              <a:buClr>
                <a:schemeClr val="accent2">
                  <a:lumMod val="75000"/>
                </a:schemeClr>
              </a:buClr>
              <a:buFont typeface="Wingdings" pitchFamily="2" charset="2"/>
              <a:buChar char="§"/>
            </a:pPr>
            <a:r>
              <a:rPr lang="ru-RU" dirty="0"/>
              <a:t>Волжан Евгений Михайлович</a:t>
            </a:r>
          </a:p>
          <a:p>
            <a:pPr marL="285750" indent="-285750" algn="r">
              <a:buClr>
                <a:schemeClr val="accent2">
                  <a:lumMod val="75000"/>
                </a:schemeClr>
              </a:buClr>
              <a:buFont typeface="Wingdings" pitchFamily="2" charset="2"/>
              <a:buChar char="§"/>
            </a:pPr>
            <a:r>
              <a:rPr lang="ru-RU" dirty="0"/>
              <a:t>Томчук Григорий Сергеевич</a:t>
            </a:r>
          </a:p>
          <a:p>
            <a:pPr marL="285750" indent="-285750" algn="r">
              <a:buClr>
                <a:schemeClr val="accent2">
                  <a:lumMod val="75000"/>
                </a:schemeClr>
              </a:buClr>
              <a:buFont typeface="Wingdings" pitchFamily="2" charset="2"/>
              <a:buChar char="§"/>
            </a:pPr>
            <a:r>
              <a:rPr lang="ru-RU" dirty="0"/>
              <a:t>Якупов </a:t>
            </a:r>
            <a:r>
              <a:rPr lang="ru-RU" dirty="0" err="1"/>
              <a:t>Расуль</a:t>
            </a:r>
            <a:r>
              <a:rPr lang="ru-RU" dirty="0"/>
              <a:t> </a:t>
            </a:r>
            <a:r>
              <a:rPr lang="ru-RU" dirty="0" err="1"/>
              <a:t>Газинурович</a:t>
            </a:r>
            <a:endParaRPr lang="ru-RU" dirty="0"/>
          </a:p>
          <a:p>
            <a:pPr algn="r" fontAlgn="base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Руководитель: </a:t>
            </a:r>
            <a:r>
              <a:rPr lang="ru-RU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канд. техн. наук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Кравченко Виктория Викторовна</a:t>
            </a:r>
          </a:p>
        </p:txBody>
      </p:sp>
      <p:sp>
        <p:nvSpPr>
          <p:cNvPr id="5" name="Текст 2">
            <a:extLst>
              <a:ext uri="{FF2B5EF4-FFF2-40B4-BE49-F238E27FC236}">
                <a16:creationId xmlns:a16="http://schemas.microsoft.com/office/drawing/2014/main" id="{21C1E3F3-950C-D601-98C2-1D7D7191D547}"/>
              </a:ext>
            </a:extLst>
          </p:cNvPr>
          <p:cNvSpPr txBox="1">
            <a:spLocks/>
          </p:cNvSpPr>
          <p:nvPr/>
        </p:nvSpPr>
        <p:spPr>
          <a:xfrm>
            <a:off x="3483429" y="209933"/>
            <a:ext cx="5225142" cy="1551501"/>
          </a:xfrm>
          <a:prstGeom prst="rect">
            <a:avLst/>
          </a:prstGeom>
        </p:spPr>
        <p:txBody>
          <a:bodyPr vert="horz" lIns="0" tIns="0" rIns="0" bIns="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32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1600" dirty="0">
                <a:solidFill>
                  <a:schemeClr val="bg1">
                    <a:lumMod val="50000"/>
                  </a:schemeClr>
                </a:solidFill>
              </a:rPr>
              <a:t>Министерство науки и высшего образования</a:t>
            </a:r>
          </a:p>
          <a:p>
            <a:pPr algn="ctr"/>
            <a:r>
              <a:rPr lang="ru-RU" sz="1600" dirty="0">
                <a:solidFill>
                  <a:schemeClr val="bg1">
                    <a:lumMod val="50000"/>
                  </a:schemeClr>
                </a:solidFill>
              </a:rPr>
              <a:t>Федеральное государственное автономное образовательное учреждение высшего образования «Санкт-Петербургский государственный университет аэрокосмического приборостроения»</a:t>
            </a:r>
          </a:p>
          <a:p>
            <a:pPr algn="ctr"/>
            <a:r>
              <a:rPr lang="ru-RU" sz="1600" dirty="0">
                <a:solidFill>
                  <a:schemeClr val="bg1">
                    <a:lumMod val="50000"/>
                  </a:schemeClr>
                </a:solidFill>
              </a:rPr>
              <a:t>Институт информационных технологий и программирования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8994C0F2-A8E5-9994-5EAB-752EE51EF4FB}"/>
              </a:ext>
            </a:extLst>
          </p:cNvPr>
          <p:cNvSpPr txBox="1">
            <a:spLocks/>
          </p:cNvSpPr>
          <p:nvPr/>
        </p:nvSpPr>
        <p:spPr>
          <a:xfrm>
            <a:off x="3062175" y="1815359"/>
            <a:ext cx="6067650" cy="542947"/>
          </a:xfrm>
          <a:prstGeom prst="rect">
            <a:avLst/>
          </a:prstGeom>
        </p:spPr>
        <p:txBody>
          <a:bodyPr vert="horz" lIns="0" tIns="0" rIns="0" bIns="0" rtlCol="0" anchor="b" anchorCtr="0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>
                <a:solidFill>
                  <a:schemeClr val="tx1"/>
                </a:solidFill>
              </a:rPr>
              <a:t>Проектная работа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5815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3A8BA-FA1D-49DC-CF30-B96043C4E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A7A87-E43B-516B-F4D9-292B47B25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Дизайн и прототипирование</a:t>
            </a:r>
            <a:endParaRPr lang="en-US" dirty="0"/>
          </a:p>
        </p:txBody>
      </p:sp>
      <p:pic>
        <p:nvPicPr>
          <p:cNvPr id="6" name="Picture 5" descr="Screens screenshot of a computer&#10;&#10;Description automatically generated">
            <a:extLst>
              <a:ext uri="{FF2B5EF4-FFF2-40B4-BE49-F238E27FC236}">
                <a16:creationId xmlns:a16="http://schemas.microsoft.com/office/drawing/2014/main" id="{20EE0F4D-269F-4536-F720-72198B940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658" y="1102919"/>
            <a:ext cx="8231864" cy="534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539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ED3B-262F-4372-5BA0-1FA410A4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Дизайн и прототипирование</a:t>
            </a:r>
            <a:endParaRPr lang="en-US" dirty="0"/>
          </a:p>
        </p:txBody>
      </p:sp>
      <p:pic>
        <p:nvPicPr>
          <p:cNvPr id="3" name="Рисунок 2" descr="Изображение выглядит как текст, снимок экрана, Шрифт,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3ACE1A76-D1AE-8FE0-B2C6-4BE71EA3A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4242" y="1408730"/>
            <a:ext cx="2235877" cy="47725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FF4E47-D792-40FD-8CB3-9964B8744BC5}"/>
              </a:ext>
            </a:extLst>
          </p:cNvPr>
          <p:cNvSpPr txBox="1"/>
          <p:nvPr/>
        </p:nvSpPr>
        <p:spPr>
          <a:xfrm>
            <a:off x="549836" y="2017579"/>
            <a:ext cx="8073464" cy="35548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ea typeface="+mn-lt"/>
              <a:cs typeface="+mn-lt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§"/>
            </a:pPr>
            <a:endParaRPr lang="ru-RU" b="1" dirty="0">
              <a:solidFill>
                <a:schemeClr val="tx2">
                  <a:lumMod val="90000"/>
                  <a:lumOff val="10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Wingdings"/>
              <a:buChar char="§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Интерактивные подсказки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: Ассистент помогает найти баланс и предоставляет советы по основным функциям приложения.</a:t>
            </a:r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Wingdings"/>
              <a:buChar char="§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Удобство для пользователя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: Благодаря простым и понятным инструкциям, взаимодействие с приложением становится легким и интуитивным.</a:t>
            </a:r>
          </a:p>
          <a:p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ea typeface="+mn-lt"/>
              <a:cs typeface="+mn-lt"/>
            </a:endParaRPr>
          </a:p>
          <a:p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pPr algn="l"/>
            <a:endParaRPr lang="ru-RU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92579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ED3B-262F-4372-5BA0-1FA410A4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Дизайн и прототипирование</a:t>
            </a:r>
            <a:endParaRPr lang="en-US" dirty="0"/>
          </a:p>
        </p:txBody>
      </p:sp>
      <p:pic>
        <p:nvPicPr>
          <p:cNvPr id="3" name="Рисунок 2" descr="Изображение выглядит как текст, снимок экрана, логотип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AED0C465-CA25-5198-315C-D7E254F06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4600" y="1413128"/>
            <a:ext cx="2226519" cy="48279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713FA5-077A-9CD0-3233-7D305C2261D0}"/>
              </a:ext>
            </a:extLst>
          </p:cNvPr>
          <p:cNvSpPr txBox="1"/>
          <p:nvPr/>
        </p:nvSpPr>
        <p:spPr>
          <a:xfrm>
            <a:off x="548342" y="2075623"/>
            <a:ext cx="8316258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pPr>
              <a:buFont typeface="Wingdings"/>
              <a:buChar char="§"/>
            </a:pPr>
            <a:endParaRPr lang="ru-RU" b="1" dirty="0">
              <a:solidFill>
                <a:schemeClr val="tx2">
                  <a:lumMod val="90000"/>
                  <a:lumOff val="10000"/>
                </a:schemeClr>
              </a:solidFill>
              <a:cs typeface="Arial" panose="020B0604020202020204"/>
            </a:endParaRPr>
          </a:p>
          <a:p>
            <a:pPr marL="285750" indent="-285750">
              <a:buFont typeface="Wingdings"/>
              <a:buChar char="§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Минималистичный дизайн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</a:rPr>
              <a:t>: Чистый и понятный интерфейс с акцентом на основных полях для ввода логина и пароля.</a:t>
            </a:r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pPr marL="285750" indent="-285750">
              <a:buFont typeface="Wingdings"/>
              <a:buChar char="§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Основные функции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</a:rPr>
              <a:t>: Пользователи могут выполнить вход в аккаунт, зарегистрироваться или восстановить пароль, если он был утерян.</a:t>
            </a:r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endParaRPr lang="ru-RU" b="1" dirty="0">
              <a:solidFill>
                <a:schemeClr val="tx2">
                  <a:lumMod val="90000"/>
                  <a:lumOff val="10000"/>
                </a:schemeClr>
              </a:solidFill>
              <a:cs typeface="Arial" panose="020B0604020202020204"/>
            </a:endParaRPr>
          </a:p>
          <a:p>
            <a:pPr marL="285750" indent="-285750">
              <a:buFont typeface="Wingdings"/>
              <a:buChar char="§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Интуитивные элементы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</a:rPr>
              <a:t>: Крупная кнопка «Войти» и ссылки на регистрацию и восстановление пароля делают навигацию простой и удобной.</a:t>
            </a:r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06978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ED3B-262F-4372-5BA0-1FA410A4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Дизайн и прототипирование</a:t>
            </a:r>
            <a:endParaRPr lang="en-US" dirty="0"/>
          </a:p>
        </p:txBody>
      </p:sp>
      <p:pic>
        <p:nvPicPr>
          <p:cNvPr id="3" name="Рисунок 2" descr="Изображение выглядит как текст, снимок экрана, Шрифт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691D0EBB-66E8-A0FF-D054-32CFAC53C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1464" y="1433249"/>
            <a:ext cx="2220907" cy="47880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1C8449-2E13-0B25-95C5-0E2F8EBEA99A}"/>
              </a:ext>
            </a:extLst>
          </p:cNvPr>
          <p:cNvSpPr txBox="1"/>
          <p:nvPr/>
        </p:nvSpPr>
        <p:spPr>
          <a:xfrm>
            <a:off x="552450" y="1651000"/>
            <a:ext cx="8102600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pPr marL="285750" indent="-285750">
              <a:buFont typeface="Wingdings"/>
              <a:buChar char="§"/>
            </a:pPr>
            <a:endParaRPr lang="ru-RU" b="1" dirty="0">
              <a:solidFill>
                <a:schemeClr val="tx2">
                  <a:lumMod val="90000"/>
                  <a:lumOff val="10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Wingdings"/>
              <a:buChar char="§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Доходы и расходы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: Возможность переключаться между отображением доходов и расходов для наглядного понимания финансового баланса.</a:t>
            </a:r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Wingdings"/>
              <a:buChar char="§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Круговая диаграмма категорий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: Визуализация расходов по категориям (продукты, подписки, транспорт) с указанием процентного распределения и сумм, что упрощает анализ и планирование бюджета.</a:t>
            </a:r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endParaRPr lang="ru-RU" b="1" dirty="0">
              <a:solidFill>
                <a:schemeClr val="tx2">
                  <a:lumMod val="90000"/>
                  <a:lumOff val="10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Wingdings"/>
              <a:buChar char="§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Быстрая навигация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: Кнопки в нижней части экрана позволяют легко переходить к основным разделам, включая домашний экран и статистику.</a:t>
            </a:r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pPr marL="285750" indent="-285750">
              <a:buFont typeface="Wingdings"/>
              <a:buChar char="§"/>
            </a:pPr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ea typeface="+mn-lt"/>
              <a:cs typeface="+mn-lt"/>
            </a:endParaRPr>
          </a:p>
          <a:p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  <a:p>
            <a:pPr algn="l"/>
            <a:endParaRPr lang="ru-RU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1500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ED3B-262F-4372-5BA0-1FA410A4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Дизайн и прототипирование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D2397A-DC73-E3D2-5B17-F1FEB9349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13114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12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E9359-702C-8DB0-3486-060A57153C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4F0A3-D8C1-B6E1-B6E5-780B1D6CD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07976"/>
            <a:ext cx="9608330" cy="332399"/>
          </a:xfrm>
        </p:spPr>
        <p:txBody>
          <a:bodyPr/>
          <a:lstStyle/>
          <a:p>
            <a:r>
              <a:rPr lang="ru-RU" dirty="0"/>
              <a:t>Морфологический ящик </a:t>
            </a:r>
            <a:r>
              <a:rPr lang="ru-RU" dirty="0" err="1"/>
              <a:t>Цвикки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CEDC37-9788-ED94-6209-8758B291AF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04900" y="1519526"/>
            <a:ext cx="9982200" cy="435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1877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ED3B-262F-4372-5BA0-1FA410A4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Написание программного кода приложения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ED701-12FA-7649-8225-8C73EAB82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483112"/>
            <a:ext cx="6675127" cy="4898638"/>
          </a:xfrm>
        </p:spPr>
        <p:txBody>
          <a:bodyPr vert="horz" lIns="0" tIns="0" rIns="0" bIns="0" numCol="1" spcCol="720000" rtlCol="0" anchor="t">
            <a:normAutofit/>
          </a:bodyPr>
          <a:lstStyle/>
          <a:p>
            <a:r>
              <a:rPr lang="ru-RU" b="1" dirty="0">
                <a:ea typeface="+mn-lt"/>
                <a:cs typeface="+mn-lt"/>
              </a:rPr>
              <a:t>Выбранный стек:</a:t>
            </a:r>
            <a:endParaRPr lang="ru-RU" dirty="0"/>
          </a:p>
          <a:p>
            <a:pPr marL="285750" indent="-285750">
              <a:buFont typeface="Arial"/>
              <a:buChar char="•"/>
            </a:pPr>
            <a:r>
              <a:rPr lang="ru-RU" b="1" dirty="0" err="1">
                <a:ea typeface="+mn-lt"/>
                <a:cs typeface="+mn-lt"/>
              </a:rPr>
              <a:t>TypeScript</a:t>
            </a:r>
            <a:r>
              <a:rPr lang="ru-RU" dirty="0">
                <a:ea typeface="+mn-lt"/>
                <a:cs typeface="+mn-lt"/>
              </a:rPr>
              <a:t> — для надежной статической типизации, что помогает избежать ошибок на этапе разработки и упрощает масштабирование проекта.</a:t>
            </a:r>
          </a:p>
          <a:p>
            <a:pPr marL="285750" indent="-285750">
              <a:buFont typeface="Arial"/>
              <a:buChar char="•"/>
            </a:pPr>
            <a:r>
              <a:rPr lang="ru-RU" b="1" dirty="0" err="1">
                <a:ea typeface="+mn-lt"/>
                <a:cs typeface="+mn-lt"/>
              </a:rPr>
              <a:t>Vue</a:t>
            </a:r>
            <a:r>
              <a:rPr lang="ru-RU" dirty="0">
                <a:ea typeface="+mn-lt"/>
                <a:cs typeface="+mn-lt"/>
              </a:rPr>
              <a:t> и </a:t>
            </a:r>
            <a:r>
              <a:rPr lang="ru-RU" b="1" dirty="0" err="1">
                <a:ea typeface="+mn-lt"/>
                <a:cs typeface="+mn-lt"/>
              </a:rPr>
              <a:t>Nuxt</a:t>
            </a:r>
            <a:r>
              <a:rPr lang="ru-RU" dirty="0">
                <a:ea typeface="+mn-lt"/>
                <a:cs typeface="+mn-lt"/>
              </a:rPr>
              <a:t> — для создания производительного и отзывчивого пользовательского интерфейса, обеспечивающего плавную и интерактивную работу с приложением.</a:t>
            </a:r>
          </a:p>
          <a:p>
            <a:pPr marL="285750" indent="-285750">
              <a:buFont typeface="Arial"/>
              <a:buChar char="•"/>
            </a:pPr>
            <a:r>
              <a:rPr lang="ru-RU" b="1" dirty="0" err="1">
                <a:ea typeface="+mn-lt"/>
                <a:cs typeface="+mn-lt"/>
              </a:rPr>
              <a:t>Prisma</a:t>
            </a:r>
            <a:r>
              <a:rPr lang="ru-RU" dirty="0">
                <a:ea typeface="+mn-lt"/>
                <a:cs typeface="+mn-lt"/>
              </a:rPr>
              <a:t> — для удобного взаимодействия с базой данных и работы с ORM, что упрощает управление данными и повышает безопасность запросов.</a:t>
            </a:r>
          </a:p>
          <a:p>
            <a:endParaRPr lang="ru-RU" dirty="0">
              <a:cs typeface="Arial"/>
            </a:endParaRPr>
          </a:p>
          <a:p>
            <a:endParaRPr lang="en-US" dirty="0"/>
          </a:p>
        </p:txBody>
      </p:sp>
      <p:pic>
        <p:nvPicPr>
          <p:cNvPr id="1026" name="Picture 2" descr="Scaffolding an App with Vue 3, Nuxt and TypeScript • Daniel Schulz">
            <a:extLst>
              <a:ext uri="{FF2B5EF4-FFF2-40B4-BE49-F238E27FC236}">
                <a16:creationId xmlns:a16="http://schemas.microsoft.com/office/drawing/2014/main" id="{531750F6-5598-469F-C66D-9CB78DC54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5990" y="2739174"/>
            <a:ext cx="4508500" cy="1803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2165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ED3B-262F-4372-5BA0-1FA410A4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Написание программного кода приложения</a:t>
            </a: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980E9E4-053E-6549-0AA0-E390DE553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4872" y="1341438"/>
            <a:ext cx="2354532" cy="5040312"/>
          </a:xfrm>
          <a:prstGeom prst="rect">
            <a:avLst/>
          </a:prstGeom>
        </p:spPr>
      </p:pic>
      <p:pic>
        <p:nvPicPr>
          <p:cNvPr id="7" name="Picture 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0BBDCAEA-08E3-4D9F-165C-A41E22C89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4072" y="1341438"/>
            <a:ext cx="5322287" cy="504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426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34855-A6D3-F71E-EBE6-B578674BEB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E82A0-2C1A-75F8-E884-44EDF459F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Финансы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E054A-C9AB-5C64-2034-25AB5F96766F}"/>
              </a:ext>
            </a:extLst>
          </p:cNvPr>
          <p:cNvSpPr txBox="1"/>
          <p:nvPr/>
        </p:nvSpPr>
        <p:spPr>
          <a:xfrm>
            <a:off x="550864" y="2336800"/>
            <a:ext cx="59055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«Облако РЕГ.РУ» — </a:t>
            </a: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VPS (Virtual Private Server)</a:t>
            </a:r>
            <a:endParaRPr lang="ru-RU" sz="2800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D8FAB0-6A13-A2E0-1382-67BD4D70A038}"/>
              </a:ext>
            </a:extLst>
          </p:cNvPr>
          <p:cNvSpPr txBox="1"/>
          <p:nvPr/>
        </p:nvSpPr>
        <p:spPr>
          <a:xfrm>
            <a:off x="6621464" y="2244467"/>
            <a:ext cx="5905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500</a:t>
            </a:r>
            <a:r>
              <a:rPr lang="ru-RU" sz="4000" b="1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 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925205-D525-93A5-87D8-3E6EED751415}"/>
              </a:ext>
            </a:extLst>
          </p:cNvPr>
          <p:cNvSpPr txBox="1"/>
          <p:nvPr/>
        </p:nvSpPr>
        <p:spPr>
          <a:xfrm>
            <a:off x="550864" y="3681745"/>
            <a:ext cx="59055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Доменное имя «</a:t>
            </a: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financial-compass-</a:t>
            </a:r>
            <a:r>
              <a:rPr lang="en-US" sz="2800" dirty="0" err="1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app.ru</a:t>
            </a:r>
            <a:r>
              <a:rPr lang="ru-RU" sz="2800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»</a:t>
            </a: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 </a:t>
            </a:r>
            <a:r>
              <a:rPr lang="ru-RU" sz="2800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и </a:t>
            </a: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SSL-</a:t>
            </a:r>
            <a:r>
              <a:rPr lang="ru-RU" sz="2800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сертификат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5A2391-B943-0EAB-0870-78FEF88F6592}"/>
              </a:ext>
            </a:extLst>
          </p:cNvPr>
          <p:cNvSpPr txBox="1"/>
          <p:nvPr/>
        </p:nvSpPr>
        <p:spPr>
          <a:xfrm>
            <a:off x="6621464" y="3743300"/>
            <a:ext cx="5905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tx2">
                    <a:lumMod val="90000"/>
                    <a:lumOff val="10000"/>
                  </a:schemeClr>
                </a:solidFill>
                <a:cs typeface="Arial"/>
              </a:rPr>
              <a:t>200 ₽</a:t>
            </a:r>
          </a:p>
        </p:txBody>
      </p:sp>
    </p:spTree>
    <p:extLst>
      <p:ext uri="{BB962C8B-B14F-4D97-AF65-F5344CB8AC3E}">
        <p14:creationId xmlns:p14="http://schemas.microsoft.com/office/powerpoint/2010/main" val="9523051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84385F6-8456-2C72-A534-B9F5E541C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Список использованных источников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340031-DE9F-8B27-6210-24CFEE4D35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341438"/>
            <a:ext cx="9608330" cy="5040312"/>
          </a:xfrm>
        </p:spPr>
        <p:txBody>
          <a:bodyPr>
            <a:normAutofit fontScale="92500" lnSpcReduction="20000"/>
          </a:bodyPr>
          <a:lstStyle/>
          <a:p>
            <a:pPr marL="274320" indent="-274320">
              <a:spcAft>
                <a:spcPts val="600"/>
              </a:spcAft>
              <a:buFont typeface="+mj-lt"/>
              <a:buAutoNum type="arabicPeriod"/>
            </a:pPr>
            <a:r>
              <a:rPr lang="ru-RU" sz="1600" dirty="0"/>
              <a:t>Коваленко, В. Н. Обзор популярных мобильных приложений для управления личными финансами // Финансы и кредит. – 2021. – № 10. – С. 24-29.</a:t>
            </a:r>
          </a:p>
          <a:p>
            <a:pPr marL="274320" indent="-274320">
              <a:spcAft>
                <a:spcPts val="600"/>
              </a:spcAft>
              <a:buFont typeface="+mj-lt"/>
              <a:buAutoNum type="arabicPeriod"/>
            </a:pPr>
            <a:r>
              <a:rPr lang="ru-RU" sz="1600" dirty="0"/>
              <a:t>Иванов, П. А., Смирнова, Е. В. Рынок мобильных приложений для управления личными финансами: тенденции и перспективы // Современные информационные технологии и ИТ-образование. – 2020. – Т. 16, № 3. – С. 45-54.</a:t>
            </a:r>
          </a:p>
          <a:p>
            <a:pPr marL="274320" indent="-274320">
              <a:spcAft>
                <a:spcPts val="600"/>
              </a:spcAft>
              <a:buFont typeface="+mj-lt"/>
              <a:buAutoNum type="arabicPeriod"/>
            </a:pPr>
            <a:r>
              <a:rPr lang="ru-RU" sz="1600" dirty="0"/>
              <a:t>Петренко, А. В. Прототипирование мобильных приложений в </a:t>
            </a:r>
            <a:r>
              <a:rPr lang="en-US" sz="1600" dirty="0"/>
              <a:t>Figma // </a:t>
            </a:r>
            <a:r>
              <a:rPr lang="ru-RU" sz="1600" dirty="0"/>
              <a:t>Журнал системных исследований. – 2022. – № 7. – С. 34-39.</a:t>
            </a:r>
          </a:p>
          <a:p>
            <a:pPr marL="274320" indent="-274320">
              <a:spcAft>
                <a:spcPts val="600"/>
              </a:spcAft>
              <a:buFont typeface="+mj-lt"/>
              <a:buAutoNum type="arabicPeriod"/>
            </a:pPr>
            <a:r>
              <a:rPr lang="ru-RU" sz="1600" dirty="0"/>
              <a:t>Соколова, М. В. Разработка пользовательского интерфейса с помощью </a:t>
            </a:r>
            <a:r>
              <a:rPr lang="en-US" sz="1600" dirty="0"/>
              <a:t>Figma // </a:t>
            </a:r>
            <a:r>
              <a:rPr lang="ru-RU" sz="1600" dirty="0"/>
              <a:t>Вестник информационных технологий. – 2021. – Т. 28, № 5. – С. 78-83.</a:t>
            </a:r>
          </a:p>
          <a:p>
            <a:pPr marL="274320" indent="-274320">
              <a:spcAft>
                <a:spcPts val="600"/>
              </a:spcAft>
              <a:buFont typeface="+mj-lt"/>
              <a:buAutoNum type="arabicPeriod"/>
            </a:pPr>
            <a:r>
              <a:rPr lang="ru-RU" sz="1600" dirty="0"/>
              <a:t>Иванов, Д. С. Применение </a:t>
            </a:r>
            <a:r>
              <a:rPr lang="en-US" sz="1600" dirty="0" err="1"/>
              <a:t>Vue.js</a:t>
            </a:r>
            <a:r>
              <a:rPr lang="en-US" sz="1600" dirty="0"/>
              <a:t> </a:t>
            </a:r>
            <a:r>
              <a:rPr lang="ru-RU" sz="1600" dirty="0"/>
              <a:t>для создания веб-приложений // Вестник программной инженерии. – 2021. – Т. 10, № 2. – С. 98-104.</a:t>
            </a:r>
          </a:p>
          <a:p>
            <a:pPr marL="274320" indent="-274320">
              <a:spcAft>
                <a:spcPts val="600"/>
              </a:spcAft>
              <a:buFont typeface="+mj-lt"/>
              <a:buAutoNum type="arabicPeriod"/>
            </a:pPr>
            <a:r>
              <a:rPr lang="ru-RU" sz="1600" dirty="0"/>
              <a:t>Андреев, Е. Н., Сидорова, Л. М. Разработка одностраничных веб-приложений с использованием </a:t>
            </a:r>
            <a:r>
              <a:rPr lang="en-US" sz="1600" dirty="0" err="1"/>
              <a:t>Nuxt.js</a:t>
            </a:r>
            <a:r>
              <a:rPr lang="en-US" sz="1600" dirty="0"/>
              <a:t> // </a:t>
            </a:r>
            <a:r>
              <a:rPr lang="ru-RU" sz="1600" dirty="0"/>
              <a:t>Современные проблемы компьютерных наук. – 2020. – Т. 5, № 4. – С. 22-28.</a:t>
            </a:r>
          </a:p>
          <a:p>
            <a:pPr marL="274320" indent="-274320">
              <a:spcAft>
                <a:spcPts val="600"/>
              </a:spcAft>
              <a:buFont typeface="+mj-lt"/>
              <a:buAutoNum type="arabicPeriod"/>
            </a:pPr>
            <a:r>
              <a:rPr lang="ru-RU" sz="1600" dirty="0"/>
              <a:t>Нестеренко, О. В. Применение </a:t>
            </a:r>
            <a:r>
              <a:rPr lang="en-US" sz="1600" dirty="0"/>
              <a:t>Google Firebase </a:t>
            </a:r>
            <a:r>
              <a:rPr lang="ru-RU" sz="1600" dirty="0"/>
              <a:t>для разработки мобильных приложений // Вестник цифровых технологий. – 2021. – № 12. – С. 13-18.</a:t>
            </a:r>
          </a:p>
          <a:p>
            <a:pPr marL="274320" indent="-274320">
              <a:spcAft>
                <a:spcPts val="600"/>
              </a:spcAft>
              <a:buFont typeface="+mj-lt"/>
              <a:buAutoNum type="arabicPeriod"/>
            </a:pPr>
            <a:r>
              <a:rPr lang="ru-RU" sz="1600" dirty="0"/>
              <a:t>Белов, П. А. Использование </a:t>
            </a:r>
            <a:r>
              <a:rPr lang="en-US" sz="1600" dirty="0"/>
              <a:t>Firebase </a:t>
            </a:r>
            <a:r>
              <a:rPr lang="ru-RU" sz="1600" dirty="0"/>
              <a:t>для хранения данных мобильных приложений // Моделирование и анализ информационных систем. – 2020. – Т. 27, № 6. – С. 45-51.</a:t>
            </a:r>
          </a:p>
          <a:p>
            <a:pPr marL="274320" indent="-274320">
              <a:spcAft>
                <a:spcPts val="600"/>
              </a:spcAft>
              <a:buFont typeface="+mj-lt"/>
              <a:buAutoNum type="arabicPeriod"/>
            </a:pPr>
            <a:r>
              <a:rPr lang="ru-RU" sz="1600" dirty="0"/>
              <a:t>Смирнов, А. В. Облачные платформы для хранения данных мобильных приложений // Вопросы информационных технологий. – 2020. – № 8. – С. 67-72.</a:t>
            </a:r>
          </a:p>
          <a:p>
            <a:pPr marL="274320" indent="-274320">
              <a:spcAft>
                <a:spcPts val="600"/>
              </a:spcAft>
              <a:buFont typeface="+mj-lt"/>
              <a:buAutoNum type="arabicPeriod"/>
            </a:pPr>
            <a:r>
              <a:rPr lang="ru-RU" sz="1600" dirty="0"/>
              <a:t>Сидоров, И. Г. Архитектура облачных сервисов для мобильных приложений // Вестник прикладных исследований. – 2021. – Т. 9, № 2. – С. 56-61.</a:t>
            </a:r>
          </a:p>
        </p:txBody>
      </p:sp>
    </p:spTree>
    <p:extLst>
      <p:ext uri="{BB962C8B-B14F-4D97-AF65-F5344CB8AC3E}">
        <p14:creationId xmlns:p14="http://schemas.microsoft.com/office/powerpoint/2010/main" val="3911096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84385F6-8456-2C72-A534-B9F5E541C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Цели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340031-DE9F-8B27-6210-24CFEE4D35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074738"/>
            <a:ext cx="9608330" cy="5040312"/>
          </a:xfrm>
        </p:spPr>
        <p:txBody>
          <a:bodyPr vert="horz" lIns="0" tIns="0" rIns="0" bIns="0" numCol="1" spcCol="720000" rtlCol="0" anchor="ctr">
            <a:noAutofit/>
          </a:bodyPr>
          <a:lstStyle/>
          <a:p>
            <a:endParaRPr lang="ru-RU" sz="3200" dirty="0">
              <a:cs typeface="Arial" panose="020B0604020202020204"/>
            </a:endParaRPr>
          </a:p>
          <a:p>
            <a:r>
              <a:rPr lang="ru-RU" sz="3200" b="1" dirty="0">
                <a:ea typeface="+mn-lt"/>
                <a:cs typeface="+mn-lt"/>
              </a:rPr>
              <a:t>Основные цели</a:t>
            </a:r>
            <a:r>
              <a:rPr lang="en-US" sz="3200" b="1" dirty="0">
                <a:ea typeface="+mn-lt"/>
                <a:cs typeface="+mn-lt"/>
              </a:rPr>
              <a:t> </a:t>
            </a:r>
            <a:r>
              <a:rPr lang="ru-RU" sz="3200" b="1" dirty="0">
                <a:ea typeface="+mn-lt"/>
                <a:cs typeface="+mn-lt"/>
              </a:rPr>
              <a:t>нашего проекта</a:t>
            </a:r>
            <a:r>
              <a:rPr lang="ru-RU" sz="3200" dirty="0">
                <a:ea typeface="+mn-lt"/>
                <a:cs typeface="+mn-lt"/>
              </a:rPr>
              <a:t>:</a:t>
            </a:r>
            <a:endParaRPr lang="ru-RU" sz="3200" dirty="0">
              <a:cs typeface="Arial" panose="020B0604020202020204"/>
            </a:endParaRPr>
          </a:p>
          <a:p>
            <a:pPr marL="628650" lvl="5" indent="-342900">
              <a:buClr>
                <a:srgbClr val="E70F47"/>
              </a:buClr>
              <a:buFont typeface="Wingdings"/>
              <a:buChar char="§"/>
            </a:pPr>
            <a:r>
              <a:rPr lang="ru-RU" sz="2400" dirty="0">
                <a:solidFill>
                  <a:srgbClr val="003F89"/>
                </a:solidFill>
                <a:ea typeface="+mn-lt"/>
                <a:cs typeface="+mn-lt"/>
              </a:rPr>
              <a:t>Разработка</a:t>
            </a:r>
            <a:r>
              <a:rPr lang="ru-RU" sz="2400" b="0" dirty="0">
                <a:solidFill>
                  <a:srgbClr val="003F89"/>
                </a:solidFill>
                <a:ea typeface="+mn-lt"/>
                <a:cs typeface="+mn-lt"/>
              </a:rPr>
              <a:t> интуитивно понятного интерфейса.</a:t>
            </a:r>
          </a:p>
          <a:p>
            <a:pPr marL="628650" lvl="5" indent="-342900">
              <a:buClr>
                <a:srgbClr val="E70F47"/>
              </a:buClr>
              <a:buFont typeface="Wingdings"/>
              <a:buChar char="§"/>
            </a:pPr>
            <a:r>
              <a:rPr lang="ru-RU" sz="2400" dirty="0">
                <a:solidFill>
                  <a:srgbClr val="003F89"/>
                </a:solidFill>
                <a:ea typeface="+mn-lt"/>
                <a:cs typeface="+mn-lt"/>
              </a:rPr>
              <a:t>Реализация функций ввода и учета финансов.</a:t>
            </a:r>
          </a:p>
          <a:p>
            <a:pPr marL="628650" lvl="5" indent="-342900">
              <a:buClr>
                <a:srgbClr val="E70F47"/>
              </a:buClr>
              <a:buFont typeface="Wingdings"/>
              <a:buChar char="§"/>
            </a:pPr>
            <a:r>
              <a:rPr lang="ru-RU" sz="2400" dirty="0">
                <a:solidFill>
                  <a:srgbClr val="003F89"/>
                </a:solidFill>
                <a:ea typeface="+mn-lt"/>
                <a:cs typeface="+mn-lt"/>
              </a:rPr>
              <a:t>Обеспечение безопасности данных.</a:t>
            </a:r>
          </a:p>
          <a:p>
            <a:pPr marL="628650" lvl="5" indent="-342900">
              <a:buClr>
                <a:srgbClr val="E70F47"/>
              </a:buClr>
              <a:buFont typeface="Wingdings"/>
              <a:buChar char="§"/>
            </a:pPr>
            <a:r>
              <a:rPr lang="ru-RU" sz="2400" b="0" dirty="0">
                <a:solidFill>
                  <a:srgbClr val="003F89"/>
                </a:solidFill>
                <a:ea typeface="+mn-lt"/>
                <a:cs typeface="+mn-lt"/>
              </a:rPr>
              <a:t>Создание простых отчетов для анализа финансов.</a:t>
            </a:r>
          </a:p>
          <a:p>
            <a:endParaRPr lang="ru-RU" sz="32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4707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AC1689-82A7-7218-8C96-FA7260A9D5D5}"/>
              </a:ext>
            </a:extLst>
          </p:cNvPr>
          <p:cNvSpPr txBox="1">
            <a:spLocks/>
          </p:cNvSpPr>
          <p:nvPr/>
        </p:nvSpPr>
        <p:spPr>
          <a:xfrm>
            <a:off x="550863" y="2276648"/>
            <a:ext cx="6668084" cy="17386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1">
                  <a:lumMod val="50000"/>
                </a:schemeClr>
              </a:buClr>
              <a:buSzPct val="120000"/>
              <a:buFont typeface="Wingdings" panose="05000000000000000000" pitchFamily="2" charset="2"/>
              <a:buNone/>
              <a:defRPr sz="14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+mj-lt"/>
              <a:buNone/>
              <a:tabLst>
                <a:tab pos="269875" algn="l"/>
              </a:tabLst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None/>
              <a:defRPr sz="16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85750" indent="-28575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1463" indent="-271463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Благодарим за внимание.</a:t>
            </a:r>
            <a:endParaRPr lang="en-US" dirty="0"/>
          </a:p>
          <a:p>
            <a:r>
              <a:rPr lang="ru-RU" dirty="0"/>
              <a:t>Вы можете найти наше приложение, перейдя по ссылке: </a:t>
            </a:r>
            <a:r>
              <a:rPr lang="en-US" dirty="0"/>
              <a:t>https://financial-compass-</a:t>
            </a:r>
            <a:r>
              <a:rPr lang="en-US" dirty="0" err="1"/>
              <a:t>app.ru</a:t>
            </a:r>
            <a:r>
              <a:rPr lang="ru-RU" dirty="0"/>
              <a:t>, или же наведя камеру на </a:t>
            </a:r>
            <a:r>
              <a:rPr lang="en-US" dirty="0"/>
              <a:t>QR-</a:t>
            </a:r>
            <a:r>
              <a:rPr lang="ru-RU" dirty="0"/>
              <a:t>код.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7AAC134-A168-FCCF-3159-126C087241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402738" y="1816813"/>
            <a:ext cx="2979048" cy="297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8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84385F6-8456-2C72-A534-B9F5E541C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340031-DE9F-8B27-6210-24CFEE4D35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57338"/>
            <a:ext cx="9608330" cy="5040312"/>
          </a:xfrm>
        </p:spPr>
        <p:txBody>
          <a:bodyPr vert="horz" lIns="0" tIns="0" rIns="0" bIns="0" numCol="1" spcCol="720000" rtlCol="0" anchor="ctr">
            <a:normAutofit fontScale="92500" lnSpcReduction="10000"/>
          </a:bodyPr>
          <a:lstStyle/>
          <a:p>
            <a:r>
              <a:rPr lang="ru-RU" sz="3200" dirty="0">
                <a:ea typeface="+mn-lt"/>
                <a:cs typeface="+mn-lt"/>
              </a:rPr>
              <a:t>Перед реализацией продукта наша команда поставила следующие задачи:</a:t>
            </a:r>
          </a:p>
          <a:p>
            <a:pPr marL="571500" lvl="5" indent="-285750">
              <a:buClr>
                <a:srgbClr val="E70F47"/>
              </a:buClr>
              <a:buFont typeface="Wingdings"/>
              <a:buChar char="§"/>
            </a:pPr>
            <a:r>
              <a:rPr lang="ru-RU" sz="2400" b="1" dirty="0">
                <a:solidFill>
                  <a:srgbClr val="003F89"/>
                </a:solidFill>
                <a:ea typeface="+mn-lt"/>
                <a:cs typeface="+mn-lt"/>
              </a:rPr>
              <a:t>Анализ рынка</a:t>
            </a:r>
            <a:r>
              <a:rPr lang="ru-RU" sz="2400" b="0" dirty="0">
                <a:solidFill>
                  <a:srgbClr val="003F89"/>
                </a:solidFill>
                <a:ea typeface="+mn-lt"/>
                <a:cs typeface="+mn-lt"/>
              </a:rPr>
              <a:t>: изучить популярные приложения для управления финансами, выявить их сильные и слабые стороны, определить уникальные функции для привлечения пользователей.</a:t>
            </a:r>
          </a:p>
          <a:p>
            <a:pPr marL="571500" lvl="5" indent="-285750">
              <a:buClr>
                <a:srgbClr val="E70F47"/>
              </a:buClr>
              <a:buFont typeface="Wingdings"/>
              <a:buChar char="§"/>
            </a:pPr>
            <a:r>
              <a:rPr lang="ru-RU" sz="2400" b="1" dirty="0">
                <a:solidFill>
                  <a:srgbClr val="003F89"/>
                </a:solidFill>
                <a:ea typeface="+mn-lt"/>
                <a:cs typeface="+mn-lt"/>
              </a:rPr>
              <a:t>Разработка прототипа</a:t>
            </a:r>
            <a:r>
              <a:rPr lang="ru-RU" sz="2400" dirty="0">
                <a:solidFill>
                  <a:srgbClr val="003F89"/>
                </a:solidFill>
                <a:ea typeface="+mn-lt"/>
                <a:cs typeface="+mn-lt"/>
              </a:rPr>
              <a:t>: создать макеты интерфейса и схему базы данных.</a:t>
            </a:r>
          </a:p>
          <a:p>
            <a:pPr marL="571500" lvl="5" indent="-285750">
              <a:buClr>
                <a:srgbClr val="E70F47"/>
              </a:buClr>
              <a:buFont typeface="Wingdings"/>
              <a:buChar char="§"/>
            </a:pPr>
            <a:r>
              <a:rPr lang="ru-RU" sz="2400" b="1" dirty="0">
                <a:solidFill>
                  <a:srgbClr val="003F89"/>
                </a:solidFill>
                <a:ea typeface="+mn-lt"/>
                <a:cs typeface="+mn-lt"/>
              </a:rPr>
              <a:t>Программирование и интеграция</a:t>
            </a:r>
            <a:r>
              <a:rPr lang="ru-RU" sz="2400" dirty="0">
                <a:solidFill>
                  <a:srgbClr val="003F89"/>
                </a:solidFill>
                <a:ea typeface="+mn-lt"/>
                <a:cs typeface="+mn-lt"/>
              </a:rPr>
              <a:t>: реализовать функции и интегрировать их в интерфейс.</a:t>
            </a:r>
          </a:p>
          <a:p>
            <a:pPr marL="571500" lvl="5" indent="-285750">
              <a:buClr>
                <a:srgbClr val="E70F47"/>
              </a:buClr>
              <a:buFont typeface="Wingdings"/>
              <a:buChar char="§"/>
            </a:pPr>
            <a:r>
              <a:rPr lang="ru-RU" sz="2400" b="1" dirty="0">
                <a:solidFill>
                  <a:srgbClr val="003F89"/>
                </a:solidFill>
                <a:ea typeface="+mn-lt"/>
                <a:cs typeface="+mn-lt"/>
              </a:rPr>
              <a:t>Тестирование и запуск</a:t>
            </a:r>
            <a:r>
              <a:rPr lang="ru-RU" sz="2400" b="0" dirty="0">
                <a:solidFill>
                  <a:srgbClr val="003F89"/>
                </a:solidFill>
                <a:ea typeface="+mn-lt"/>
                <a:cs typeface="+mn-lt"/>
              </a:rPr>
              <a:t>: подготовить приложение к запуску и предоставить доступ пользователям.</a:t>
            </a:r>
          </a:p>
          <a:p>
            <a:endParaRPr lang="ru-RU" sz="3200" dirty="0">
              <a:cs typeface="Arial"/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6564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9F4D94-FBF3-3E9D-BD05-3C99A049A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Диаграмма Исикавы для «Финансового Компаса»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3A69D8-A8BA-EFA0-1976-FF081B01E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3" y="1341438"/>
            <a:ext cx="11090275" cy="469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269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ED3B-262F-4372-5BA0-1FA410A4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Исследование приложений-конкурентов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06B8B8-0955-F080-B074-303AEC694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3379" y="1001486"/>
            <a:ext cx="5001641" cy="58565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5AEFD2-DF26-51D5-61CD-B4518AB5DD2D}"/>
              </a:ext>
            </a:extLst>
          </p:cNvPr>
          <p:cNvSpPr txBox="1"/>
          <p:nvPr/>
        </p:nvSpPr>
        <p:spPr>
          <a:xfrm>
            <a:off x="482091" y="1955160"/>
            <a:ext cx="6491288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Основные аспекты анализа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Функционал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: какие задачи решает каждое приложение.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Плюсы и минусы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: оценка удобства, доступности функций и ограничений в бесплатных версиях.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Удобство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: интуитивность интерфейса, поддержка совместного учета и </a:t>
            </a:r>
            <a:r>
              <a:rPr lang="ru-RU" dirty="0" err="1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мультивалютности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ru-RU" b="1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Безопасность</a:t>
            </a:r>
            <a:r>
              <a:rPr lang="ru-RU" dirty="0">
                <a:solidFill>
                  <a:schemeClr val="tx2">
                    <a:lumMod val="90000"/>
                    <a:lumOff val="10000"/>
                  </a:schemeClr>
                </a:solidFill>
                <a:ea typeface="+mn-lt"/>
                <a:cs typeface="+mn-lt"/>
              </a:rPr>
              <a:t>: меры защиты данных пользователей.</a:t>
            </a:r>
          </a:p>
          <a:p>
            <a:endParaRPr lang="ru-RU" dirty="0">
              <a:solidFill>
                <a:schemeClr val="tx2">
                  <a:lumMod val="90000"/>
                  <a:lumOff val="10000"/>
                </a:schemeClr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154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ED3B-262F-4372-5BA0-1FA410A4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Исследование приложений-конкурентов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ED701-12FA-7649-8225-8C73EAB82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341438"/>
            <a:ext cx="7489825" cy="4367986"/>
          </a:xfrm>
        </p:spPr>
        <p:txBody>
          <a:bodyPr vert="horz" lIns="0" tIns="0" rIns="0" bIns="0" numCol="1" spcCol="720000" rtlCol="0" anchor="ctr">
            <a:normAutofit/>
          </a:bodyPr>
          <a:lstStyle/>
          <a:p>
            <a:r>
              <a:rPr lang="en-US" b="1" dirty="0" err="1">
                <a:ea typeface="+mn-lt"/>
                <a:cs typeface="+mn-lt"/>
              </a:rPr>
              <a:t>CoinKeeper</a:t>
            </a:r>
            <a:endParaRPr lang="ru-RU" dirty="0">
              <a:cs typeface="Arial" panose="020B0604020202020204"/>
            </a:endParaRPr>
          </a:p>
          <a:p>
            <a:pPr marL="342900" indent="-342900">
              <a:buFont typeface="Wingdings"/>
              <a:buChar char="§"/>
            </a:pPr>
            <a:r>
              <a:rPr lang="en-US" dirty="0" err="1">
                <a:ea typeface="+mn-lt"/>
                <a:cs typeface="+mn-lt"/>
              </a:rPr>
              <a:t>Удобный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учет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доходов</a:t>
            </a:r>
            <a:r>
              <a:rPr lang="en-US" dirty="0">
                <a:ea typeface="+mn-lt"/>
                <a:cs typeface="+mn-lt"/>
              </a:rPr>
              <a:t> и </a:t>
            </a:r>
            <a:r>
              <a:rPr lang="en-US" dirty="0" err="1">
                <a:ea typeface="+mn-lt"/>
                <a:cs typeface="+mn-lt"/>
              </a:rPr>
              <a:t>расходов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импорт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данных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из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банков</a:t>
            </a:r>
            <a:r>
              <a:rPr lang="en-US" dirty="0">
                <a:ea typeface="+mn-lt"/>
                <a:cs typeface="+mn-lt"/>
              </a:rPr>
              <a:t> (</a:t>
            </a:r>
            <a:r>
              <a:rPr lang="en-US" dirty="0" err="1">
                <a:ea typeface="+mn-lt"/>
                <a:cs typeface="+mn-lt"/>
              </a:rPr>
              <a:t>Сбербанк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Тинькофф</a:t>
            </a:r>
            <a:r>
              <a:rPr lang="en-US" dirty="0">
                <a:ea typeface="+mn-lt"/>
                <a:cs typeface="+mn-lt"/>
              </a:rPr>
              <a:t> и </a:t>
            </a:r>
            <a:r>
              <a:rPr lang="en-US" dirty="0" err="1">
                <a:ea typeface="+mn-lt"/>
                <a:cs typeface="+mn-lt"/>
              </a:rPr>
              <a:t>др</a:t>
            </a:r>
            <a:r>
              <a:rPr lang="en-US" dirty="0">
                <a:ea typeface="+mn-lt"/>
                <a:cs typeface="+mn-lt"/>
              </a:rPr>
              <a:t>.), </a:t>
            </a:r>
            <a:r>
              <a:rPr lang="en-US" dirty="0" err="1">
                <a:ea typeface="+mn-lt"/>
                <a:cs typeface="+mn-lt"/>
              </a:rPr>
              <a:t>совместный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учет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cs typeface="Arial" panose="020B0604020202020204"/>
            </a:endParaRPr>
          </a:p>
          <a:p>
            <a:pPr marL="342900" indent="-342900">
              <a:buFont typeface="Wingdings"/>
              <a:buChar char="§"/>
            </a:pPr>
            <a:r>
              <a:rPr lang="en-US" b="1" dirty="0" err="1">
                <a:ea typeface="+mn-lt"/>
                <a:cs typeface="+mn-lt"/>
              </a:rPr>
              <a:t>Плюсы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Автоматизация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уведомления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совместное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использование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cs typeface="Arial" panose="020B0604020202020204"/>
            </a:endParaRPr>
          </a:p>
          <a:p>
            <a:pPr marL="342900" indent="-342900">
              <a:buFont typeface="Wingdings"/>
              <a:buChar char="§"/>
            </a:pPr>
            <a:r>
              <a:rPr lang="en-US" b="1" dirty="0" err="1">
                <a:ea typeface="+mn-lt"/>
                <a:cs typeface="+mn-lt"/>
              </a:rPr>
              <a:t>Минусы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Ограниченный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функционал</a:t>
            </a:r>
            <a:r>
              <a:rPr lang="en-US" dirty="0">
                <a:ea typeface="+mn-lt"/>
                <a:cs typeface="+mn-lt"/>
              </a:rPr>
              <a:t> в </a:t>
            </a:r>
            <a:r>
              <a:rPr lang="en-US" dirty="0" err="1">
                <a:ea typeface="+mn-lt"/>
                <a:cs typeface="+mn-lt"/>
              </a:rPr>
              <a:t>бесплатной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версии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cs typeface="Arial" panose="020B0604020202020204"/>
            </a:endParaRPr>
          </a:p>
          <a:p>
            <a:endParaRPr lang="en-US" dirty="0">
              <a:cs typeface="Arial" panose="020B0604020202020204"/>
            </a:endParaRPr>
          </a:p>
        </p:txBody>
      </p:sp>
      <p:pic>
        <p:nvPicPr>
          <p:cNvPr id="4" name="Рисунок 3" descr="CoinKeeper — сервис для планирования и учета личных и семейных финансов">
            <a:extLst>
              <a:ext uri="{FF2B5EF4-FFF2-40B4-BE49-F238E27FC236}">
                <a16:creationId xmlns:a16="http://schemas.microsoft.com/office/drawing/2014/main" id="{A8174650-D5B5-5E93-9B82-5A00132B2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6073" y="2348832"/>
            <a:ext cx="3285065" cy="21603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85591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ED3B-262F-4372-5BA0-1FA410A4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Исследование приложений-конкурентов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ED701-12FA-7649-8225-8C73EAB82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189038"/>
            <a:ext cx="7489825" cy="5040312"/>
          </a:xfrm>
        </p:spPr>
        <p:txBody>
          <a:bodyPr vert="horz" lIns="0" tIns="0" rIns="0" bIns="0" numCol="1" spcCol="720000" rtlCol="0" anchor="ctr">
            <a:normAutofit/>
          </a:bodyPr>
          <a:lstStyle/>
          <a:p>
            <a:r>
              <a:rPr lang="en-US" b="1" dirty="0" err="1">
                <a:ea typeface="+mn-lt"/>
                <a:cs typeface="+mn-lt"/>
              </a:rPr>
              <a:t>Monefy</a:t>
            </a:r>
            <a:endParaRPr lang="ru-RU" dirty="0">
              <a:cs typeface="Arial" panose="020B0604020202020204"/>
            </a:endParaRPr>
          </a:p>
          <a:p>
            <a:pPr marL="342900" indent="-342900">
              <a:buFont typeface="Wingdings"/>
              <a:buChar char="§"/>
            </a:pPr>
            <a:r>
              <a:rPr lang="en-US" b="1" dirty="0" err="1">
                <a:ea typeface="+mn-lt"/>
                <a:cs typeface="+mn-lt"/>
              </a:rPr>
              <a:t>Простота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интерфейса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учет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доходов</a:t>
            </a:r>
            <a:r>
              <a:rPr lang="en-US" dirty="0">
                <a:ea typeface="+mn-lt"/>
                <a:cs typeface="+mn-lt"/>
              </a:rPr>
              <a:t> и </a:t>
            </a:r>
            <a:r>
              <a:rPr lang="en-US" dirty="0" err="1">
                <a:ea typeface="+mn-lt"/>
                <a:cs typeface="+mn-lt"/>
              </a:rPr>
              <a:t>расходов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лимиты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на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категории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синхронизация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через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облако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cs typeface="Arial" panose="020B0604020202020204"/>
            </a:endParaRPr>
          </a:p>
          <a:p>
            <a:pPr marL="342900" indent="-342900">
              <a:buFont typeface="Wingdings"/>
              <a:buChar char="§"/>
            </a:pPr>
            <a:r>
              <a:rPr lang="en-US" b="1" dirty="0" err="1">
                <a:ea typeface="+mn-lt"/>
                <a:cs typeface="+mn-lt"/>
              </a:rPr>
              <a:t>Плюсы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Удобство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мультивалютность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cs typeface="Arial" panose="020B0604020202020204"/>
            </a:endParaRPr>
          </a:p>
          <a:p>
            <a:pPr marL="342900" indent="-342900">
              <a:buFont typeface="Wingdings"/>
              <a:buChar char="§"/>
            </a:pPr>
            <a:r>
              <a:rPr lang="en-US" b="1" dirty="0" err="1">
                <a:ea typeface="+mn-lt"/>
                <a:cs typeface="+mn-lt"/>
              </a:rPr>
              <a:t>Минусы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Monefy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предлагает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базовую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аналитику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но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не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хватает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гибкости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для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глубокого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анализа</a:t>
            </a:r>
            <a:r>
              <a:rPr lang="en-US" dirty="0">
                <a:ea typeface="+mn-lt"/>
                <a:cs typeface="+mn-lt"/>
              </a:rPr>
              <a:t> и </a:t>
            </a:r>
            <a:r>
              <a:rPr lang="en-US" dirty="0" err="1">
                <a:ea typeface="+mn-lt"/>
                <a:cs typeface="+mn-lt"/>
              </a:rPr>
              <a:t>детализированных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отчетов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endParaRPr lang="en-US" dirty="0">
              <a:cs typeface="Arial" panose="020B0604020202020204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75D41BA-8800-798A-3F47-491BF49C51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74566" y="2353091"/>
            <a:ext cx="3017005" cy="301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83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ED3B-262F-4372-5BA0-1FA410A4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Исследование приложений-конкурентов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ED701-12FA-7649-8225-8C73EAB821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8488" y="1409712"/>
            <a:ext cx="10995025" cy="5040312"/>
          </a:xfrm>
        </p:spPr>
        <p:txBody>
          <a:bodyPr vert="horz" lIns="0" tIns="0" rIns="0" bIns="0" numCol="1" spcCol="720000" rtlCol="0" anchor="t">
            <a:normAutofit/>
          </a:bodyPr>
          <a:lstStyle/>
          <a:p>
            <a:endParaRPr lang="en-US" dirty="0">
              <a:ea typeface="+mn-lt"/>
              <a:cs typeface="+mn-lt"/>
            </a:endParaRPr>
          </a:p>
          <a:p>
            <a:r>
              <a:rPr lang="en-US" b="1" dirty="0" err="1">
                <a:ea typeface="+mn-lt"/>
                <a:cs typeface="+mn-lt"/>
              </a:rPr>
              <a:t>Ключевые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функции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для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успешного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приложения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err="1">
                <a:ea typeface="+mn-lt"/>
                <a:cs typeface="+mn-lt"/>
              </a:rPr>
              <a:t>Визуализация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данных</a:t>
            </a:r>
            <a:r>
              <a:rPr lang="en-US" dirty="0">
                <a:ea typeface="+mn-lt"/>
                <a:cs typeface="+mn-lt"/>
              </a:rPr>
              <a:t> (</a:t>
            </a:r>
            <a:r>
              <a:rPr lang="en-US" dirty="0" err="1">
                <a:ea typeface="+mn-lt"/>
                <a:cs typeface="+mn-lt"/>
              </a:rPr>
              <a:t>графики</a:t>
            </a:r>
            <a:r>
              <a:rPr lang="en-US" dirty="0">
                <a:ea typeface="+mn-lt"/>
                <a:cs typeface="+mn-lt"/>
              </a:rPr>
              <a:t> и </a:t>
            </a:r>
            <a:r>
              <a:rPr lang="en-US" dirty="0" err="1">
                <a:ea typeface="+mn-lt"/>
                <a:cs typeface="+mn-lt"/>
              </a:rPr>
              <a:t>диаграммы</a:t>
            </a:r>
            <a:r>
              <a:rPr lang="en-US" dirty="0">
                <a:ea typeface="+mn-lt"/>
                <a:cs typeface="+mn-lt"/>
              </a:rPr>
              <a:t>) </a:t>
            </a:r>
            <a:r>
              <a:rPr lang="en-US" dirty="0" err="1">
                <a:ea typeface="+mn-lt"/>
                <a:cs typeface="+mn-lt"/>
              </a:rPr>
              <a:t>для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наглядности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err="1">
                <a:ea typeface="+mn-lt"/>
                <a:cs typeface="+mn-lt"/>
              </a:rPr>
              <a:t>Мультивалютность</a:t>
            </a:r>
            <a:r>
              <a:rPr lang="en-US" dirty="0">
                <a:ea typeface="+mn-lt"/>
                <a:cs typeface="+mn-lt"/>
              </a:rPr>
              <a:t> и </a:t>
            </a:r>
            <a:r>
              <a:rPr lang="en-US" dirty="0" err="1">
                <a:ea typeface="+mn-lt"/>
                <a:cs typeface="+mn-lt"/>
              </a:rPr>
              <a:t>поддержка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нескольких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счетов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Рекомендации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>
              <a:cs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ea typeface="+mn-lt"/>
                <a:cs typeface="+mn-lt"/>
              </a:rPr>
              <a:t>Упростить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интерфейс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избегая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перегрузки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ea typeface="+mn-lt"/>
                <a:cs typeface="+mn-lt"/>
              </a:rPr>
              <a:t>Сделать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основные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функции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доступными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бесплатно</a:t>
            </a:r>
            <a:r>
              <a:rPr lang="en-US" dirty="0">
                <a:ea typeface="+mn-lt"/>
                <a:cs typeface="+mn-lt"/>
              </a:rPr>
              <a:t>, а </a:t>
            </a:r>
            <a:r>
              <a:rPr lang="en-US" dirty="0" err="1">
                <a:ea typeface="+mn-lt"/>
                <a:cs typeface="+mn-lt"/>
              </a:rPr>
              <a:t>платную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версию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сосредоточить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на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продвинутой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аналитике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>
              <a:cs typeface="Arial"/>
            </a:endParaRPr>
          </a:p>
          <a:p>
            <a:endParaRPr lang="en-US" dirty="0">
              <a:cs typeface="Arial"/>
            </a:endParaRPr>
          </a:p>
          <a:p>
            <a:endParaRPr lang="en-US" dirty="0">
              <a:cs typeface="Arial"/>
            </a:endParaRPr>
          </a:p>
          <a:p>
            <a:endParaRPr lang="en-US" dirty="0">
              <a:cs typeface="Arial"/>
            </a:endParaRPr>
          </a:p>
          <a:p>
            <a:endParaRPr lang="en-US" dirty="0">
              <a:cs typeface="Arial"/>
            </a:endParaRPr>
          </a:p>
          <a:p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4458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ED3B-262F-4372-5BA0-1FA410A4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Дизайн и прототипирование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4B4185-02F1-A35C-E6CE-5DC3EF903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62" y="1783223"/>
            <a:ext cx="7772400" cy="383583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E35FC79-50FF-8B4D-44DD-9A9DF9201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55161" y="2208154"/>
            <a:ext cx="2985977" cy="298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080302"/>
      </p:ext>
    </p:extLst>
  </p:cSld>
  <p:clrMapOvr>
    <a:masterClrMapping/>
  </p:clrMapOvr>
</p:sld>
</file>

<file path=ppt/theme/theme1.xml><?xml version="1.0" encoding="utf-8"?>
<a:theme xmlns:a="http://schemas.openxmlformats.org/drawingml/2006/main" name="Титульная страница">
  <a:themeElements>
    <a:clrScheme name="Палитра ГУАП">
      <a:dk1>
        <a:srgbClr val="242834"/>
      </a:dk1>
      <a:lt1>
        <a:srgbClr val="FFFFFF"/>
      </a:lt1>
      <a:dk2>
        <a:srgbClr val="002C5F"/>
      </a:dk2>
      <a:lt2>
        <a:srgbClr val="FFFFFF"/>
      </a:lt2>
      <a:accent1>
        <a:srgbClr val="005AAA"/>
      </a:accent1>
      <a:accent2>
        <a:srgbClr val="E70F47"/>
      </a:accent2>
      <a:accent3>
        <a:srgbClr val="00BEF3"/>
      </a:accent3>
      <a:accent4>
        <a:srgbClr val="9269C9"/>
      </a:accent4>
      <a:accent5>
        <a:srgbClr val="FF6418"/>
      </a:accent5>
      <a:accent6>
        <a:srgbClr val="009A49"/>
      </a:accent6>
      <a:hlink>
        <a:srgbClr val="4E41CC"/>
      </a:hlink>
      <a:folHlink>
        <a:srgbClr val="D65D8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ГУАП презентация курса.potx" id="{0DF838E0-DD05-488A-AC6B-E98ACB4C24AD}" vid="{75426110-BF82-4921-B51E-81780A536C48}"/>
    </a:ext>
  </a:extLst>
</a:theme>
</file>

<file path=ppt/theme/theme2.xml><?xml version="1.0" encoding="utf-8"?>
<a:theme xmlns:a="http://schemas.openxmlformats.org/drawingml/2006/main" name="Текстовые блоки">
  <a:themeElements>
    <a:clrScheme name="Палитра ГУАП">
      <a:dk1>
        <a:srgbClr val="242834"/>
      </a:dk1>
      <a:lt1>
        <a:srgbClr val="FFFFFF"/>
      </a:lt1>
      <a:dk2>
        <a:srgbClr val="002C5F"/>
      </a:dk2>
      <a:lt2>
        <a:srgbClr val="FFFFFF"/>
      </a:lt2>
      <a:accent1>
        <a:srgbClr val="005AAA"/>
      </a:accent1>
      <a:accent2>
        <a:srgbClr val="E70F47"/>
      </a:accent2>
      <a:accent3>
        <a:srgbClr val="00BEF3"/>
      </a:accent3>
      <a:accent4>
        <a:srgbClr val="9269C9"/>
      </a:accent4>
      <a:accent5>
        <a:srgbClr val="FF6418"/>
      </a:accent5>
      <a:accent6>
        <a:srgbClr val="009A49"/>
      </a:accent6>
      <a:hlink>
        <a:srgbClr val="4E41CC"/>
      </a:hlink>
      <a:folHlink>
        <a:srgbClr val="D65D8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16200000" scaled="1"/>
          <a:tileRect/>
        </a:gradFill>
        <a:ln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000" dirty="0">
            <a:solidFill>
              <a:schemeClr val="tx2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ГУАП презентация курса.potx" id="{0DF838E0-DD05-488A-AC6B-E98ACB4C24AD}" vid="{8C20C85A-CFD0-4C40-80A0-6689F915CE1B}"/>
    </a:ext>
  </a:extLst>
</a:theme>
</file>

<file path=ppt/theme/theme3.xml><?xml version="1.0" encoding="utf-8"?>
<a:theme xmlns:a="http://schemas.openxmlformats.org/drawingml/2006/main" name="Дополнительные блоки">
  <a:themeElements>
    <a:clrScheme name="Палитра ГУАП">
      <a:dk1>
        <a:srgbClr val="242834"/>
      </a:dk1>
      <a:lt1>
        <a:srgbClr val="FFFFFF"/>
      </a:lt1>
      <a:dk2>
        <a:srgbClr val="002C5F"/>
      </a:dk2>
      <a:lt2>
        <a:srgbClr val="FFFFFF"/>
      </a:lt2>
      <a:accent1>
        <a:srgbClr val="005AAA"/>
      </a:accent1>
      <a:accent2>
        <a:srgbClr val="E70F47"/>
      </a:accent2>
      <a:accent3>
        <a:srgbClr val="00BEF3"/>
      </a:accent3>
      <a:accent4>
        <a:srgbClr val="9269C9"/>
      </a:accent4>
      <a:accent5>
        <a:srgbClr val="FF6418"/>
      </a:accent5>
      <a:accent6>
        <a:srgbClr val="009A49"/>
      </a:accent6>
      <a:hlink>
        <a:srgbClr val="4E41CC"/>
      </a:hlink>
      <a:folHlink>
        <a:srgbClr val="D65D8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16200000" scaled="1"/>
          <a:tileRect/>
        </a:gradFill>
        <a:ln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000" dirty="0">
            <a:solidFill>
              <a:schemeClr val="tx2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ГУАП презентация курса.potx" id="{0DF838E0-DD05-488A-AC6B-E98ACB4C24AD}" vid="{AFBC0B84-8B15-49D7-9C5E-B813409B8E8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ГУАП презентация курса - шаблон</Template>
  <TotalTime>276</TotalTime>
  <Words>994</Words>
  <Application>Microsoft Macintosh PowerPoint</Application>
  <PresentationFormat>Widescreen</PresentationFormat>
  <Paragraphs>107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Wingdings</vt:lpstr>
      <vt:lpstr>Титульная страница</vt:lpstr>
      <vt:lpstr>Текстовые блоки</vt:lpstr>
      <vt:lpstr>Дополнительные блоки</vt:lpstr>
      <vt:lpstr>Финансовый Компас — мобильное веб-приложение</vt:lpstr>
      <vt:lpstr>Цели</vt:lpstr>
      <vt:lpstr>Задачи</vt:lpstr>
      <vt:lpstr>Диаграмма Исикавы для «Финансового Компаса»</vt:lpstr>
      <vt:lpstr>Исследование приложений-конкурентов</vt:lpstr>
      <vt:lpstr>Исследование приложений-конкурентов</vt:lpstr>
      <vt:lpstr>Исследование приложений-конкурентов</vt:lpstr>
      <vt:lpstr>Исследование приложений-конкурентов</vt:lpstr>
      <vt:lpstr>Дизайн и прототипирование</vt:lpstr>
      <vt:lpstr>Дизайн и прототипирование</vt:lpstr>
      <vt:lpstr>Дизайн и прототипирование</vt:lpstr>
      <vt:lpstr>Дизайн и прототипирование</vt:lpstr>
      <vt:lpstr>Дизайн и прототипирование</vt:lpstr>
      <vt:lpstr>Дизайн и прототипирование</vt:lpstr>
      <vt:lpstr>Морфологический ящик Цвикки</vt:lpstr>
      <vt:lpstr>Написание программного кода приложения</vt:lpstr>
      <vt:lpstr>Написание программного кода приложения</vt:lpstr>
      <vt:lpstr>Финансы</vt:lpstr>
      <vt:lpstr>Список использованных источников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Фирменный стиль  презентаций</dc:title>
  <dc:subject/>
  <dc:creator>Алексей Малышев</dc:creator>
  <cp:keywords/>
  <dc:description/>
  <cp:lastModifiedBy>Grigory Tomchuk</cp:lastModifiedBy>
  <cp:revision>377</cp:revision>
  <dcterms:created xsi:type="dcterms:W3CDTF">2023-06-16T08:15:39Z</dcterms:created>
  <dcterms:modified xsi:type="dcterms:W3CDTF">2024-12-13T06:24:42Z</dcterms:modified>
  <cp:category/>
</cp:coreProperties>
</file>

<file path=docProps/thumbnail.jpeg>
</file>